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4.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4" r:id="rId2"/>
    <p:sldMasterId id="2147483686" r:id="rId3"/>
    <p:sldMasterId id="2147483705" r:id="rId4"/>
    <p:sldMasterId id="2147483724" r:id="rId5"/>
  </p:sldMasterIdLst>
  <p:notesMasterIdLst>
    <p:notesMasterId r:id="rId73"/>
  </p:notesMasterIdLst>
  <p:sldIdLst>
    <p:sldId id="300" r:id="rId6"/>
    <p:sldId id="10497" r:id="rId7"/>
    <p:sldId id="10426" r:id="rId8"/>
    <p:sldId id="10486" r:id="rId9"/>
    <p:sldId id="10430" r:id="rId10"/>
    <p:sldId id="303" r:id="rId11"/>
    <p:sldId id="10438" r:id="rId12"/>
    <p:sldId id="10439" r:id="rId13"/>
    <p:sldId id="10440" r:id="rId14"/>
    <p:sldId id="10437" r:id="rId15"/>
    <p:sldId id="10436" r:id="rId16"/>
    <p:sldId id="10487" r:id="rId17"/>
    <p:sldId id="10488" r:id="rId18"/>
    <p:sldId id="305" r:id="rId19"/>
    <p:sldId id="10441" r:id="rId20"/>
    <p:sldId id="10442" r:id="rId21"/>
    <p:sldId id="10443" r:id="rId22"/>
    <p:sldId id="10489" r:id="rId23"/>
    <p:sldId id="10490" r:id="rId24"/>
    <p:sldId id="10496" r:id="rId25"/>
    <p:sldId id="10444" r:id="rId26"/>
    <p:sldId id="10491" r:id="rId27"/>
    <p:sldId id="10446" r:id="rId28"/>
    <p:sldId id="10447" r:id="rId29"/>
    <p:sldId id="10448" r:id="rId30"/>
    <p:sldId id="10449" r:id="rId31"/>
    <p:sldId id="10450" r:id="rId32"/>
    <p:sldId id="10451" r:id="rId33"/>
    <p:sldId id="10452" r:id="rId34"/>
    <p:sldId id="10455" r:id="rId35"/>
    <p:sldId id="10456" r:id="rId36"/>
    <p:sldId id="10492" r:id="rId37"/>
    <p:sldId id="10493" r:id="rId38"/>
    <p:sldId id="10494" r:id="rId39"/>
    <p:sldId id="10460" r:id="rId40"/>
    <p:sldId id="10461" r:id="rId41"/>
    <p:sldId id="10462" r:id="rId42"/>
    <p:sldId id="10463" r:id="rId43"/>
    <p:sldId id="10464" r:id="rId44"/>
    <p:sldId id="10465" r:id="rId45"/>
    <p:sldId id="10466" r:id="rId46"/>
    <p:sldId id="10467" r:id="rId47"/>
    <p:sldId id="10468" r:id="rId48"/>
    <p:sldId id="10469" r:id="rId49"/>
    <p:sldId id="10495" r:id="rId50"/>
    <p:sldId id="10470" r:id="rId51"/>
    <p:sldId id="10471" r:id="rId52"/>
    <p:sldId id="10472" r:id="rId53"/>
    <p:sldId id="10473" r:id="rId54"/>
    <p:sldId id="10474" r:id="rId55"/>
    <p:sldId id="10475" r:id="rId56"/>
    <p:sldId id="10476" r:id="rId57"/>
    <p:sldId id="10477" r:id="rId58"/>
    <p:sldId id="10478" r:id="rId59"/>
    <p:sldId id="10479" r:id="rId60"/>
    <p:sldId id="10480" r:id="rId61"/>
    <p:sldId id="10481" r:id="rId62"/>
    <p:sldId id="10482" r:id="rId63"/>
    <p:sldId id="10483" r:id="rId64"/>
    <p:sldId id="10484" r:id="rId65"/>
    <p:sldId id="319" r:id="rId66"/>
    <p:sldId id="10432" r:id="rId67"/>
    <p:sldId id="10433" r:id="rId68"/>
    <p:sldId id="10434" r:id="rId69"/>
    <p:sldId id="10435" r:id="rId70"/>
    <p:sldId id="318" r:id="rId71"/>
    <p:sldId id="10424"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59"/>
    <p:restoredTop sz="92789" autoAdjust="0"/>
  </p:normalViewPr>
  <p:slideViewPr>
    <p:cSldViewPr snapToGrid="0">
      <p:cViewPr varScale="1">
        <p:scale>
          <a:sx n="118" d="100"/>
          <a:sy n="118" d="100"/>
        </p:scale>
        <p:origin x="952" y="20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16" Type="http://schemas.openxmlformats.org/officeDocument/2006/relationships/slide" Target="slides/slide1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commentAuthors" Target="commentAuthors.xml"/><Relationship Id="rId5" Type="http://schemas.openxmlformats.org/officeDocument/2006/relationships/slideMaster" Target="slideMasters/slideMaster5.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notesMaster" Target="notesMasters/notesMaster1.xml"/><Relationship Id="rId78"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viewProps" Target="viewProp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slideMaster" Target="slideMasters/slideMaster2.xml"/><Relationship Id="rId29" Type="http://schemas.openxmlformats.org/officeDocument/2006/relationships/slide" Target="slides/slide2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4.png>
</file>

<file path=ppt/media/image5.jp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B4A29-5F37-4DEF-BB05-EEA5E91F514E}" type="datetimeFigureOut">
              <a:rPr lang="en-US" smtClean="0"/>
              <a:t>3/30/21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D4592-6837-45C4-B65B-13E03ECAF0B2}"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docs.microsoft.com/en-us/azure/active-directory/authentication/howto-sspr-writeback"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security"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docs.microsoft.com/en-us/azure/active-directory/b2b/what-is-b2b" TargetMode="External"/><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docs.microsoft.com/en-us/azure/active-directory/b2b/hybrid-cloud-to-on-premises" TargetMode="External"/><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3" Type="http://schemas.openxmlformats.org/officeDocument/2006/relationships/hyperlink" Target="https://docs.microsoft.com/en-us/azure/active-directory-b2c/active-directory-b2c-overview" TargetMode="External"/><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December 2019</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0813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415293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23071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4899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74051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90225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91927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83849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32129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4976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60280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77564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94200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21763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67414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78628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37413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3985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23228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9804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first step of the design session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61507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35771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01660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4004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5117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5526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582016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42420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https://docs.microsoft.com/en-us/azure/active-directory/manage-apps/application-proxy</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477594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1490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10309330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57491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893115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04203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898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57070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878722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02762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075060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532591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6484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6959142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78458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https://docs.microsoft.com/en-us/azure/active-directory/authentication/howto-sspr-writeback</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04627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3093467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33264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817627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035616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https://docs.microsoft.com/en-us/azure/active-directory/manage-apps/application-proxy-security</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673002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https://docs.microsoft.com/en-us/azure/active-directory/b2b/what-is-b2b</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997617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https://docs.microsoft.com/en-us/azure/active-directory/b2b/hybrid-cloud-to-on-premises</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90519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https://docs.microsoft.com/en-us/azure/active-directory-b2c/active-directory-b2c-overview</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9855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243388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583263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352925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883811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866900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139062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128555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9A6D4-FB34-4BDB-BA1E-7271914431FC}"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3/30/21 2:38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9281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563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6418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4" y="2084187"/>
            <a:ext cx="8964186"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83"/>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165928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16">
          <p15:clr>
            <a:srgbClr val="C35EA4"/>
          </p15:clr>
        </p15:guide>
        <p15:guide id="2" pos="5659">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384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8121120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91267"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20682857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494683"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p:nvPr userDrawn="1"/>
        </p:nvSpPr>
        <p:spPr bwMode="auto">
          <a:xfrm>
            <a:off x="4241800" y="6502400"/>
            <a:ext cx="33401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2556551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337415"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452114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0063548"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40472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64400061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3844150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26756912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8464510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0889776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79067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176391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sp>
        <p:nvSpPr>
          <p:cNvPr id="3" name="Rectangle 2"/>
          <p:cNvSpPr/>
          <p:nvPr userDrawn="1"/>
        </p:nvSpPr>
        <p:spPr bwMode="auto">
          <a:xfrm>
            <a:off x="4508500" y="6553200"/>
            <a:ext cx="3060700" cy="304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31029382"/>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184493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483745967"/>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218033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Azure Fundamentals</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285833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8150516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38983573"/>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0327892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327151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4116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2640828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80924172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3667450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2345967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5066342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17413496"/>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1732893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335745712"/>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50905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344394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8305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924072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17714618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5791151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4764093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7920317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4117975"/>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5346416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9551955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3024156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8320150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endParaRPr lang="en-US" dirty="0"/>
          </a:p>
        </p:txBody>
      </p:sp>
      <p:sp>
        <p:nvSpPr>
          <p:cNvPr id="5" name="Title 4"/>
          <p:cNvSpPr>
            <a:spLocks noGrp="1"/>
          </p:cNvSpPr>
          <p:nvPr>
            <p:ph type="title"/>
          </p:nvPr>
        </p:nvSpPr>
        <p:spPr>
          <a:xfrm>
            <a:off x="268927" y="301603"/>
            <a:ext cx="5378861" cy="899665"/>
          </a:xfrm>
        </p:spPr>
        <p:txBody>
          <a:bodyPr/>
          <a:lstStyle>
            <a:lvl1pPr>
              <a:defRPr sz="5882">
                <a:gradFill>
                  <a:gsLst>
                    <a:gs pos="8850">
                      <a:srgbClr val="FFFFFF"/>
                    </a:gs>
                    <a:gs pos="34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956005514"/>
      </p:ext>
    </p:extLst>
  </p:cSld>
  <p:clrMapOvr>
    <a:masterClrMapping/>
  </p:clrMapOvr>
  <p:transition>
    <p:fade/>
  </p:transition>
  <p:extLst>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2522088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54579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70048849"/>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21880036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53592905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59302003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69051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2610067"/>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355925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096520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a:t>Click to edit Master title style</a:t>
            </a:r>
          </a:p>
        </p:txBody>
      </p:sp>
    </p:spTree>
    <p:extLst>
      <p:ext uri="{BB962C8B-B14F-4D97-AF65-F5344CB8AC3E}">
        <p14:creationId xmlns:p14="http://schemas.microsoft.com/office/powerpoint/2010/main" val="3439940302"/>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2612137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0751288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5954960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9645166"/>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28045440"/>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17812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7612339"/>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27131505"/>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7658995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957766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
        <p:nvSpPr>
          <p:cNvPr id="4" name="Rectangle 3"/>
          <p:cNvSpPr/>
          <p:nvPr userDrawn="1"/>
        </p:nvSpPr>
        <p:spPr bwMode="auto">
          <a:xfrm>
            <a:off x="4559300" y="6502400"/>
            <a:ext cx="33782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832086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89793509"/>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0004064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18051642"/>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432863235"/>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0166637"/>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7274487"/>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86415897"/>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838689314"/>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73348140"/>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cSld name="Title and Content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465">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519249" y="1447800"/>
            <a:ext cx="11151917" cy="1167884"/>
          </a:xfrm>
        </p:spPr>
        <p:txBody>
          <a:bodyPr/>
          <a:lstStyle>
            <a:lvl1pPr marL="3175" indent="0">
              <a:spcBef>
                <a:spcPts val="0"/>
              </a:spcBef>
              <a:spcAft>
                <a:spcPts val="900"/>
              </a:spcAft>
              <a:buSzPct val="80000"/>
              <a:buFont typeface="Arial" pitchFamily="34" charset="0"/>
              <a:buNone/>
              <a:defRPr sz="3999" spc="-100" baseline="0">
                <a:solidFill>
                  <a:schemeClr val="bg1"/>
                </a:solidFill>
                <a:latin typeface="+mn-lt"/>
              </a:defRPr>
            </a:lvl1pPr>
            <a:lvl2pPr marL="3175" indent="0">
              <a:spcBef>
                <a:spcPts val="0"/>
              </a:spcBef>
              <a:buSzPct val="80000"/>
              <a:buFont typeface="Arial" pitchFamily="34" charset="0"/>
              <a:buNone/>
              <a:defRPr sz="3600" spc="-51" baseline="0">
                <a:solidFill>
                  <a:schemeClr val="bg1"/>
                </a:solidFill>
                <a:latin typeface="+mn-lt"/>
              </a:defRPr>
            </a:lvl2pPr>
            <a:lvl3pPr marL="1258429" indent="-4030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368" indent="-34594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804" indent="-33642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7960822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3" name="Rectangle 2"/>
          <p:cNvSpPr/>
          <p:nvPr userDrawn="1"/>
        </p:nvSpPr>
        <p:spPr bwMode="auto">
          <a:xfrm>
            <a:off x="4483100" y="6477000"/>
            <a:ext cx="3149600" cy="381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27244625"/>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37966"/>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3569384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4121953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3" Type="http://schemas.openxmlformats.org/officeDocument/2006/relationships/slideLayout" Target="../slideLayouts/slideLayout7.xml"/><Relationship Id="rId21" Type="http://schemas.openxmlformats.org/officeDocument/2006/relationships/theme" Target="../theme/theme2.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5" Type="http://schemas.openxmlformats.org/officeDocument/2006/relationships/slideLayout" Target="../slideLayouts/slideLayout19.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theme" Target="../theme/theme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slideLayout" Target="../slideLayouts/slideLayout55.xml"/><Relationship Id="rId18" Type="http://schemas.openxmlformats.org/officeDocument/2006/relationships/slideLayout" Target="../slideLayouts/slideLayout60.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image" Target="../media/image8.emf"/><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10" Type="http://schemas.openxmlformats.org/officeDocument/2006/relationships/slideLayout" Target="../slideLayouts/slideLayout52.xml"/><Relationship Id="rId19" Type="http://schemas.openxmlformats.org/officeDocument/2006/relationships/theme" Target="../theme/theme4.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3" Type="http://schemas.openxmlformats.org/officeDocument/2006/relationships/slideLayout" Target="../slideLayouts/slideLayout63.xml"/><Relationship Id="rId21" Type="http://schemas.openxmlformats.org/officeDocument/2006/relationships/theme" Target="../theme/theme5.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 Type="http://schemas.openxmlformats.org/officeDocument/2006/relationships/slideLayout" Target="../slideLayouts/slideLayout62.xml"/><Relationship Id="rId16" Type="http://schemas.openxmlformats.org/officeDocument/2006/relationships/slideLayout" Target="../slideLayouts/slideLayout76.xml"/><Relationship Id="rId20" Type="http://schemas.openxmlformats.org/officeDocument/2006/relationships/slideLayout" Target="../slideLayouts/slideLayout80.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10" Type="http://schemas.openxmlformats.org/officeDocument/2006/relationships/slideLayout" Target="../slideLayouts/slideLayout70.xml"/><Relationship Id="rId19" Type="http://schemas.openxmlformats.org/officeDocument/2006/relationships/slideLayout" Target="../slideLayouts/slideLayout79.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7" y="291111"/>
            <a:ext cx="11655841"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80"/>
            <a:ext cx="11653520"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1" y="6558796"/>
            <a:ext cx="3859607" cy="134483"/>
          </a:xfrm>
          <a:prstGeom prst="rect">
            <a:avLst/>
          </a:prstGeom>
        </p:spPr>
        <p:txBody>
          <a:bodyPr vert="horz" lIns="0" tIns="0" rIns="91440" bIns="0" rtlCol="0" anchor="ctr"/>
          <a:lstStyle>
            <a:lvl1pPr marL="0" algn="l" defTabSz="685710"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7"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044981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749" r:id="rId3"/>
    <p:sldLayoutId id="2147483750" r:id="rId4"/>
  </p:sldLayoutIdLst>
  <p:transition>
    <p:fade/>
  </p:transition>
  <p:hf sldNum="0" hdr="0" dt="0"/>
  <p:txStyles>
    <p:titleStyle>
      <a:lvl1pPr algn="l" defTabSz="685710"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6" marR="0" indent="-252086" algn="l" defTabSz="685710"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79" marR="0" indent="-177393"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97"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54"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310"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701"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57"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410"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266"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10" rtl="0" eaLnBrk="1" latinLnBrk="0" hangingPunct="1">
        <a:defRPr sz="1324" kern="1200">
          <a:solidFill>
            <a:schemeClr val="tx1"/>
          </a:solidFill>
          <a:latin typeface="+mn-lt"/>
          <a:ea typeface="+mn-ea"/>
          <a:cs typeface="+mn-cs"/>
        </a:defRPr>
      </a:lvl1pPr>
      <a:lvl2pPr marL="342855" algn="l" defTabSz="685710" rtl="0" eaLnBrk="1" latinLnBrk="0" hangingPunct="1">
        <a:defRPr sz="1324" kern="1200">
          <a:solidFill>
            <a:schemeClr val="tx1"/>
          </a:solidFill>
          <a:latin typeface="+mn-lt"/>
          <a:ea typeface="+mn-ea"/>
          <a:cs typeface="+mn-cs"/>
        </a:defRPr>
      </a:lvl2pPr>
      <a:lvl3pPr marL="685710" algn="l" defTabSz="685710" rtl="0" eaLnBrk="1" latinLnBrk="0" hangingPunct="1">
        <a:defRPr sz="1324" kern="1200">
          <a:solidFill>
            <a:schemeClr val="tx1"/>
          </a:solidFill>
          <a:latin typeface="+mn-lt"/>
          <a:ea typeface="+mn-ea"/>
          <a:cs typeface="+mn-cs"/>
        </a:defRPr>
      </a:lvl3pPr>
      <a:lvl4pPr marL="1028565" algn="l" defTabSz="685710" rtl="0" eaLnBrk="1" latinLnBrk="0" hangingPunct="1">
        <a:defRPr sz="1324" kern="1200">
          <a:solidFill>
            <a:schemeClr val="tx1"/>
          </a:solidFill>
          <a:latin typeface="+mn-lt"/>
          <a:ea typeface="+mn-ea"/>
          <a:cs typeface="+mn-cs"/>
        </a:defRPr>
      </a:lvl4pPr>
      <a:lvl5pPr marL="1371418" algn="l" defTabSz="685710" rtl="0" eaLnBrk="1" latinLnBrk="0" hangingPunct="1">
        <a:defRPr sz="1324" kern="1200">
          <a:solidFill>
            <a:schemeClr val="tx1"/>
          </a:solidFill>
          <a:latin typeface="+mn-lt"/>
          <a:ea typeface="+mn-ea"/>
          <a:cs typeface="+mn-cs"/>
        </a:defRPr>
      </a:lvl5pPr>
      <a:lvl6pPr marL="1714274" algn="l" defTabSz="685710" rtl="0" eaLnBrk="1" latinLnBrk="0" hangingPunct="1">
        <a:defRPr sz="1324" kern="1200">
          <a:solidFill>
            <a:schemeClr val="tx1"/>
          </a:solidFill>
          <a:latin typeface="+mn-lt"/>
          <a:ea typeface="+mn-ea"/>
          <a:cs typeface="+mn-cs"/>
        </a:defRPr>
      </a:lvl6pPr>
      <a:lvl7pPr marL="2057128" algn="l" defTabSz="685710" rtl="0" eaLnBrk="1" latinLnBrk="0" hangingPunct="1">
        <a:defRPr sz="1324" kern="1200">
          <a:solidFill>
            <a:schemeClr val="tx1"/>
          </a:solidFill>
          <a:latin typeface="+mn-lt"/>
          <a:ea typeface="+mn-ea"/>
          <a:cs typeface="+mn-cs"/>
        </a:defRPr>
      </a:lvl7pPr>
      <a:lvl8pPr marL="2399983" algn="l" defTabSz="685710" rtl="0" eaLnBrk="1" latinLnBrk="0" hangingPunct="1">
        <a:defRPr sz="1324" kern="1200">
          <a:solidFill>
            <a:schemeClr val="tx1"/>
          </a:solidFill>
          <a:latin typeface="+mn-lt"/>
          <a:ea typeface="+mn-ea"/>
          <a:cs typeface="+mn-cs"/>
        </a:defRPr>
      </a:lvl8pPr>
      <a:lvl9pPr marL="2742839" algn="l" defTabSz="685710"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30">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562">
          <p15:clr>
            <a:srgbClr val="A4A3A4"/>
          </p15:clr>
        </p15:guide>
        <p15:guide id="11" pos="994">
          <p15:clr>
            <a:srgbClr val="A4A3A4"/>
          </p15:clr>
        </p15:guide>
        <p15:guide id="12" pos="1426">
          <p15:clr>
            <a:srgbClr val="A4A3A4"/>
          </p15:clr>
        </p15:guide>
        <p15:guide id="13" pos="1858">
          <p15:clr>
            <a:srgbClr val="A4A3A4"/>
          </p15:clr>
        </p15:guide>
        <p15:guide id="14" pos="2290">
          <p15:clr>
            <a:srgbClr val="A4A3A4"/>
          </p15:clr>
        </p15:guide>
        <p15:guide id="15" pos="2722">
          <p15:clr>
            <a:srgbClr val="A4A3A4"/>
          </p15:clr>
        </p15:guide>
        <p15:guide id="16" pos="3153">
          <p15:clr>
            <a:srgbClr val="A4A3A4"/>
          </p15:clr>
        </p15:guide>
        <p15:guide id="17" pos="3585">
          <p15:clr>
            <a:srgbClr val="A4A3A4"/>
          </p15:clr>
        </p15:guide>
        <p15:guide id="18" pos="4017">
          <p15:clr>
            <a:srgbClr val="A4A3A4"/>
          </p15:clr>
        </p15:guide>
        <p15:guide id="19" pos="4449">
          <p15:clr>
            <a:srgbClr val="A4A3A4"/>
          </p15:clr>
        </p15:guide>
        <p15:guide id="20" pos="4881">
          <p15:clr>
            <a:srgbClr val="A4A3A4"/>
          </p15:clr>
        </p15:guide>
        <p15:guide id="21" pos="5313">
          <p15:clr>
            <a:srgbClr val="A4A3A4"/>
          </p15:clr>
        </p15:guide>
        <p15:guide id="22" pos="5745">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541549"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3734938" y="6677034"/>
            <a:ext cx="4720568" cy="196836"/>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1078" dirty="0">
                <a:gradFill>
                  <a:gsLst>
                    <a:gs pos="68142">
                      <a:srgbClr val="FFFFFF">
                        <a:lumMod val="50000"/>
                      </a:srgbClr>
                    </a:gs>
                    <a:gs pos="30000">
                      <a:srgbClr val="FFFFFF">
                        <a:lumMod val="50000"/>
                      </a:srgbClr>
                    </a:gs>
                  </a:gsLst>
                  <a:lin ang="5400000" scaled="0"/>
                </a:gradFill>
              </a:rPr>
              <a:t>MICROSOFT CONFIDENTIAL—INTERNAL USE ONLY</a:t>
            </a:r>
          </a:p>
        </p:txBody>
      </p:sp>
    </p:spTree>
    <p:extLst>
      <p:ext uri="{BB962C8B-B14F-4D97-AF65-F5344CB8AC3E}">
        <p14:creationId xmlns:p14="http://schemas.microsoft.com/office/powerpoint/2010/main" val="3581891162"/>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5" r:id="rId20"/>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65460"/>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79328712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05531192"/>
      </p:ext>
    </p:extLst>
  </p:cSld>
  <p:clrMap bg1="dk1" tx1="lt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4" r:id="rId19"/>
    <p:sldLayoutId id="2147483745"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connectors" TargetMode="External"/><Relationship Id="rId2" Type="http://schemas.openxmlformats.org/officeDocument/2006/relationships/notesSlide" Target="../notesSlides/notesSlide43.xml"/><Relationship Id="rId1" Type="http://schemas.openxmlformats.org/officeDocument/2006/relationships/slideLayout" Target="../slideLayouts/slideLayout28.xml"/><Relationship Id="rId4" Type="http://schemas.openxmlformats.org/officeDocument/2006/relationships/image" Target="../media/image16.png"/></Relationships>
</file>

<file path=ppt/slides/_rels/slide4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1.xml"/><Relationship Id="rId1" Type="http://schemas.openxmlformats.org/officeDocument/2006/relationships/slideLayout" Target="../slideLayouts/slideLayout28.xml"/><Relationship Id="rId4" Type="http://schemas.openxmlformats.org/officeDocument/2006/relationships/image" Target="../media/image20.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8.xml"/></Relationships>
</file>

<file path=ppt/slides/_rels/slide5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5.xml"/><Relationship Id="rId1" Type="http://schemas.openxmlformats.org/officeDocument/2006/relationships/slideLayout" Target="../slideLayouts/slideLayout28.xml"/></Relationships>
</file>

<file path=ppt/slides/_rels/slide5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6.xml"/><Relationship Id="rId1" Type="http://schemas.openxmlformats.org/officeDocument/2006/relationships/slideLayout" Target="../slideLayouts/slideLayout28.xml"/></Relationships>
</file>

<file path=ppt/slides/_rels/slide5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7.xml"/><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8.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6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9.xml"/><Relationship Id="rId1" Type="http://schemas.openxmlformats.org/officeDocument/2006/relationships/slideLayout" Target="../slideLayouts/slideLayout2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8.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8.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8.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Identity</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5080418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Remote users must be able to sign into their devices by using their AD credentials.</a:t>
            </a:r>
          </a:p>
          <a:p>
            <a:r>
              <a:rPr lang="en-US" sz="2400" dirty="0">
                <a:latin typeface="+mn-lt"/>
              </a:rPr>
              <a:t>Existing AD user sign-in hours and password policies must be preserved (although password complexity can be further increased).</a:t>
            </a:r>
          </a:p>
          <a:p>
            <a:r>
              <a:rPr lang="en-US" sz="2400" dirty="0">
                <a:latin typeface="+mn-lt"/>
              </a:rPr>
              <a:t>User sign-in experience should be optimized by: </a:t>
            </a:r>
          </a:p>
          <a:p>
            <a:pPr lvl="1"/>
            <a:r>
              <a:rPr lang="en-US" sz="2200" dirty="0">
                <a:latin typeface="+mn-lt"/>
              </a:rPr>
              <a:t>minimizing the number of sign-in prompts </a:t>
            </a:r>
          </a:p>
          <a:p>
            <a:pPr lvl="1"/>
            <a:r>
              <a:rPr lang="en-US" sz="2200" dirty="0">
                <a:latin typeface="+mn-lt"/>
              </a:rPr>
              <a:t>limiting the use passwords in lieu of more secure authentication methods</a:t>
            </a:r>
          </a:p>
          <a:p>
            <a:r>
              <a:rPr lang="en-US" sz="2400" dirty="0">
                <a:latin typeface="+mn-lt"/>
              </a:rPr>
              <a:t>Users device configuration should be simplified by:</a:t>
            </a:r>
          </a:p>
          <a:p>
            <a:pPr lvl="1"/>
            <a:r>
              <a:rPr lang="en-US" sz="2200" dirty="0">
                <a:latin typeface="+mn-lt"/>
              </a:rPr>
              <a:t>leveraging a mobile device management solution</a:t>
            </a:r>
          </a:p>
          <a:p>
            <a:pPr lvl="1"/>
            <a:r>
              <a:rPr lang="en-US" sz="2200" dirty="0">
                <a:latin typeface="+mn-lt"/>
              </a:rPr>
              <a:t>roaming user-specific settings across multiple devices</a:t>
            </a:r>
          </a:p>
          <a:p>
            <a:r>
              <a:rPr lang="en-US" sz="2400" dirty="0">
                <a:latin typeface="+mn-lt"/>
              </a:rPr>
              <a:t>Access of users to applications and resources should be based on:</a:t>
            </a:r>
          </a:p>
          <a:p>
            <a:pPr lvl="1"/>
            <a:r>
              <a:rPr lang="en-US" sz="2200" dirty="0">
                <a:latin typeface="+mn-lt"/>
              </a:rPr>
              <a:t>users group membership</a:t>
            </a:r>
            <a:endParaRPr lang="en-US" sz="2200" dirty="0"/>
          </a:p>
          <a:p>
            <a:pPr lvl="1"/>
            <a:r>
              <a:rPr lang="en-US" sz="2200" dirty="0">
                <a:latin typeface="+mn-lt"/>
              </a:rPr>
              <a:t>state of the users devices</a:t>
            </a:r>
            <a:endParaRPr lang="en-US" sz="2200" dirty="0"/>
          </a:p>
          <a:p>
            <a:pPr lvl="1"/>
            <a:r>
              <a:rPr lang="en-US" sz="2200" dirty="0">
                <a:latin typeface="+mn-lt"/>
              </a:rPr>
              <a:t>dynamically evaluated risk based on comprehensive security-related telemetry</a:t>
            </a:r>
          </a:p>
        </p:txBody>
      </p:sp>
    </p:spTree>
    <p:extLst>
      <p:ext uri="{BB962C8B-B14F-4D97-AF65-F5344CB8AC3E}">
        <p14:creationId xmlns:p14="http://schemas.microsoft.com/office/powerpoint/2010/main" val="12878692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r>
              <a:rPr lang="en-US" sz="4800" dirty="0">
                <a:solidFill>
                  <a:schemeClr val="tx1"/>
                </a:solidFill>
              </a:rPr>
              <a:t>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Users must be allowed to reset their own passwords.</a:t>
            </a:r>
          </a:p>
          <a:p>
            <a:r>
              <a:rPr lang="en-US" sz="2400" dirty="0">
                <a:latin typeface="+mn-lt"/>
              </a:rPr>
              <a:t>Designated users should be able to temporarily elevate their privileges to manage other user accounts. All elevation events must be edited.</a:t>
            </a:r>
          </a:p>
          <a:p>
            <a:r>
              <a:rPr lang="en-US" sz="2400" dirty="0">
                <a:latin typeface="+mn-lt"/>
              </a:rPr>
              <a:t>Contoso remote users must be able to access on-premises WIA-based applications.</a:t>
            </a:r>
          </a:p>
          <a:p>
            <a:r>
              <a:rPr lang="en-US" sz="2400" dirty="0">
                <a:latin typeface="+mn-lt"/>
              </a:rPr>
              <a:t>Fabrikam users must be able to access on-premises WIA-based applications.</a:t>
            </a:r>
          </a:p>
          <a:p>
            <a:r>
              <a:rPr lang="en-US" sz="2400" dirty="0">
                <a:latin typeface="+mn-lt"/>
              </a:rPr>
              <a:t>Apps developed by Contoso must be made available to external customers with minimum overhead associated with identity management.</a:t>
            </a:r>
          </a:p>
          <a:p>
            <a:r>
              <a:rPr lang="en-US" sz="2400" dirty="0">
                <a:latin typeface="+mn-lt"/>
              </a:rPr>
              <a:t>Resiliency must be maximized whenever possible.</a:t>
            </a:r>
          </a:p>
          <a:p>
            <a:r>
              <a:rPr lang="en-US" sz="2400" dirty="0">
                <a:latin typeface="+mn-lt"/>
              </a:rPr>
              <a:t>Infrastructure requirements must be minimized.</a:t>
            </a:r>
          </a:p>
          <a:p>
            <a:pPr marL="0" indent="0">
              <a:spcAft>
                <a:spcPts val="882"/>
              </a:spcAft>
              <a:buNone/>
            </a:pPr>
            <a:endParaRPr lang="en-US" sz="2400" dirty="0">
              <a:solidFill>
                <a:schemeClr val="tx1"/>
              </a:solidFill>
            </a:endParaRPr>
          </a:p>
        </p:txBody>
      </p:sp>
    </p:spTree>
    <p:extLst>
      <p:ext uri="{BB962C8B-B14F-4D97-AF65-F5344CB8AC3E}">
        <p14:creationId xmlns:p14="http://schemas.microsoft.com/office/powerpoint/2010/main" val="18022926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Our Active Directory domain is using a non-routable domain name. We cannot risk renaming it in order to implement single sign-on with Azure Active Directory.</a:t>
            </a:r>
          </a:p>
          <a:p>
            <a:endParaRPr lang="en-US" sz="2400" dirty="0">
              <a:latin typeface="+mn-lt"/>
            </a:endParaRPr>
          </a:p>
          <a:p>
            <a:r>
              <a:rPr lang="en-US" sz="2400" dirty="0">
                <a:latin typeface="+mn-lt"/>
              </a:rPr>
              <a:t>We have heard that it is not possible to run simultaneously multiple instance of Azure AD Connect. All identity services components in our environment must provide resiliency and support failover.</a:t>
            </a:r>
          </a:p>
          <a:p>
            <a:endParaRPr lang="en-US" sz="2400" dirty="0">
              <a:latin typeface="+mn-lt"/>
            </a:endParaRPr>
          </a:p>
          <a:p>
            <a:r>
              <a:rPr lang="en-US" sz="2400" dirty="0">
                <a:latin typeface="+mn-lt"/>
              </a:rPr>
              <a:t>If we decide to integrate our Active Directory environment with Azure Active Directory, this must be performed in stages. This is likely to be complex, considering that users in each stage would be members of different Active Directory groups and their accounts might reside in different Active Directory organizational units.</a:t>
            </a:r>
          </a:p>
          <a:p>
            <a:pPr marL="0" indent="0">
              <a:spcAft>
                <a:spcPts val="882"/>
              </a:spcAft>
              <a:buNone/>
            </a:pPr>
            <a:endParaRPr lang="en-US" sz="2400" dirty="0">
              <a:solidFill>
                <a:schemeClr val="tx1"/>
              </a:solidFill>
            </a:endParaRPr>
          </a:p>
        </p:txBody>
      </p:sp>
    </p:spTree>
    <p:extLst>
      <p:ext uri="{BB962C8B-B14F-4D97-AF65-F5344CB8AC3E}">
        <p14:creationId xmlns:p14="http://schemas.microsoft.com/office/powerpoint/2010/main" val="3187075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Synchronizing our Active Directory accounts with Azure AD accounts makes the former vulnerable to malicious or accidental lockouts that affect the latter. This would effectively expose our on-premises environment to external attacks.</a:t>
            </a:r>
          </a:p>
          <a:p>
            <a:endParaRPr lang="en-US" sz="2400" dirty="0">
              <a:latin typeface="+mn-lt"/>
            </a:endParaRPr>
          </a:p>
          <a:p>
            <a:r>
              <a:rPr lang="en-US" sz="2400" dirty="0">
                <a:latin typeface="+mn-lt"/>
              </a:rPr>
              <a:t>A number of critical web applications running in our on-premises environment rely on Kerberos-based Windows Integrated Authentication. Microsoft states that Azure Active Directory does not support Kerberos. Doesn't this mean that remote users authenticating to Azure Active Directory and our business partners will not be able to properly authenticate and access these applications?</a:t>
            </a:r>
          </a:p>
          <a:p>
            <a:pPr marL="0" indent="0">
              <a:spcAft>
                <a:spcPts val="882"/>
              </a:spcAft>
              <a:buNone/>
            </a:pPr>
            <a:endParaRPr lang="en-US" sz="2400" dirty="0">
              <a:solidFill>
                <a:schemeClr val="tx1"/>
              </a:solidFill>
            </a:endParaRPr>
          </a:p>
        </p:txBody>
      </p:sp>
    </p:spTree>
    <p:extLst>
      <p:ext uri="{BB962C8B-B14F-4D97-AF65-F5344CB8AC3E}">
        <p14:creationId xmlns:p14="http://schemas.microsoft.com/office/powerpoint/2010/main" val="28672170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2800" dirty="0">
                <a:solidFill>
                  <a:schemeClr val="tx1"/>
                </a:solidFill>
                <a:latin typeface="+mj-lt"/>
              </a:rPr>
              <a:t>Hybrid identity authentication decision workflow:</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pic>
        <p:nvPicPr>
          <p:cNvPr id="4" name="Picture 3" descr="Decision tree illustrating the considerations and the decision points leading to the choice of one of five supported methods of integrating AD with Azure AD: Password Hash Sync + Seamless SSO, Pass-through Auth + Seamless SSO, Pass-through Auth + Seamless SSO with Password Hash Sync, Federation, and Federation with Password Hash Sync">
            <a:extLst>
              <a:ext uri="{FF2B5EF4-FFF2-40B4-BE49-F238E27FC236}">
                <a16:creationId xmlns:a16="http://schemas.microsoft.com/office/drawing/2014/main" id="{51D06953-BEA2-4B2B-8419-D8344B34522C}"/>
              </a:ext>
            </a:extLst>
          </p:cNvPr>
          <p:cNvPicPr>
            <a:picLocks noChangeAspect="1"/>
          </p:cNvPicPr>
          <p:nvPr/>
        </p:nvPicPr>
        <p:blipFill>
          <a:blip r:embed="rId3"/>
          <a:stretch>
            <a:fillRect/>
          </a:stretch>
        </p:blipFill>
        <p:spPr>
          <a:xfrm>
            <a:off x="714376" y="1889106"/>
            <a:ext cx="6398449" cy="4679383"/>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2800" dirty="0">
                <a:solidFill>
                  <a:schemeClr val="tx1"/>
                </a:solidFill>
                <a:latin typeface="+mj-lt"/>
              </a:rPr>
              <a:t>Azure AD hybrid identity password-hash synchronization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pic>
        <p:nvPicPr>
          <p:cNvPr id="6" name="Picture 5" descr="The diagram illustrating Azure AD Hybrid Identity with Password Hash Sync. On the left hand side, there is a cloud shape representing Public Cloud SaaS services, including Azure and Office 365, The user and the user's computer icons are positioned directly underneath. The user signs in to Azure AD represented by a circle containing the Azure AD symbol, which is pointed to by a unidirectional arrow originating from the computer icon labeled Azure AD Connect positioned on the right-hand side of the slide. This icon is connected via a unidirectional arrow to the icon representing an Active Directory domain controller, directly below it.">
            <a:extLst>
              <a:ext uri="{FF2B5EF4-FFF2-40B4-BE49-F238E27FC236}">
                <a16:creationId xmlns:a16="http://schemas.microsoft.com/office/drawing/2014/main" id="{E482B419-42D2-404E-AF99-24E87B916C39}"/>
              </a:ext>
            </a:extLst>
          </p:cNvPr>
          <p:cNvPicPr>
            <a:picLocks noChangeAspect="1"/>
          </p:cNvPicPr>
          <p:nvPr/>
        </p:nvPicPr>
        <p:blipFill>
          <a:blip r:embed="rId3"/>
          <a:stretch>
            <a:fillRect/>
          </a:stretch>
        </p:blipFill>
        <p:spPr>
          <a:xfrm>
            <a:off x="712058" y="1889104"/>
            <a:ext cx="8203342" cy="4614379"/>
          </a:xfrm>
          <a:prstGeom prst="rect">
            <a:avLst/>
          </a:prstGeom>
        </p:spPr>
      </p:pic>
    </p:spTree>
    <p:extLst>
      <p:ext uri="{BB962C8B-B14F-4D97-AF65-F5344CB8AC3E}">
        <p14:creationId xmlns:p14="http://schemas.microsoft.com/office/powerpoint/2010/main" val="807948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2800" dirty="0">
                <a:solidFill>
                  <a:schemeClr val="tx1"/>
                </a:solidFill>
                <a:latin typeface="+mj-lt"/>
              </a:rPr>
              <a:t>Azure AD hybrid identity pass-through authentication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pic>
        <p:nvPicPr>
          <p:cNvPr id="5" name="Picture 4" descr="The diagram illustrating Azure AD Hybrid Identity with Pass-through authentication. On the left hand side, there is a cloud shape representing Public Cloud SaaS services, including Azure and Office 365, The user and the user's computer icons are positioned directly underneath. The user signs in to Azure AD represented by a circle containing the Azure AD symbol. On the right-hand side of the slide, there are several icons within the area of the image labeled On-premises.. These icons represent an Active Directory domain controller and Azure AD Connect server that collectively perform identity sync. The domain controller also interacts with Authentication Agents that handle pass-through authentication.">
            <a:extLst>
              <a:ext uri="{FF2B5EF4-FFF2-40B4-BE49-F238E27FC236}">
                <a16:creationId xmlns:a16="http://schemas.microsoft.com/office/drawing/2014/main" id="{3C8AAB28-558C-42EF-9526-1153D74EFABB}"/>
              </a:ext>
            </a:extLst>
          </p:cNvPr>
          <p:cNvPicPr>
            <a:picLocks noChangeAspect="1"/>
          </p:cNvPicPr>
          <p:nvPr/>
        </p:nvPicPr>
        <p:blipFill>
          <a:blip r:embed="rId3"/>
          <a:stretch>
            <a:fillRect/>
          </a:stretch>
        </p:blipFill>
        <p:spPr>
          <a:xfrm>
            <a:off x="712058" y="1889105"/>
            <a:ext cx="8203342" cy="4614380"/>
          </a:xfrm>
          <a:prstGeom prst="rect">
            <a:avLst/>
          </a:prstGeom>
        </p:spPr>
      </p:pic>
    </p:spTree>
    <p:extLst>
      <p:ext uri="{BB962C8B-B14F-4D97-AF65-F5344CB8AC3E}">
        <p14:creationId xmlns:p14="http://schemas.microsoft.com/office/powerpoint/2010/main" val="31742742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2800" dirty="0">
                <a:solidFill>
                  <a:schemeClr val="tx1"/>
                </a:solidFill>
                <a:latin typeface="+mj-lt"/>
              </a:rPr>
              <a:t>Azure AD hybrid identity federation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pic>
        <p:nvPicPr>
          <p:cNvPr id="4" name="Picture 3" descr="The diagram illustrating Azure AD Hybrid Identity with Federated authentication. On the left hand side, there is a cloud shape representing Public Cloud SaaS services, including Azure and Office 365, The user and the user's computer icons are positioned directly underneath. The user signs in to Azure AD represented by a circle containing the Azure AD symbol. The sign-in is redirected to the area of the slide labeled Perimeter, containing two icons representing Federation Proxy servers. These servers, communicate with Federation Servers located in the area of the slide labeled On-premises. The Federation Servers communicate with an Active Directory domain controller, which, in turn, interacts with Azure AD Connect server that handles identity sync. ">
            <a:extLst>
              <a:ext uri="{FF2B5EF4-FFF2-40B4-BE49-F238E27FC236}">
                <a16:creationId xmlns:a16="http://schemas.microsoft.com/office/drawing/2014/main" id="{36A3AEC7-F115-497D-BA08-97BE3ED7A2C7}"/>
              </a:ext>
            </a:extLst>
          </p:cNvPr>
          <p:cNvPicPr>
            <a:picLocks noChangeAspect="1"/>
          </p:cNvPicPr>
          <p:nvPr/>
        </p:nvPicPr>
        <p:blipFill>
          <a:blip r:embed="rId3"/>
          <a:stretch>
            <a:fillRect/>
          </a:stretch>
        </p:blipFill>
        <p:spPr>
          <a:xfrm>
            <a:off x="709740" y="1889105"/>
            <a:ext cx="8203342" cy="4614380"/>
          </a:xfrm>
          <a:prstGeom prst="rect">
            <a:avLst/>
          </a:prstGeom>
        </p:spPr>
      </p:pic>
    </p:spTree>
    <p:extLst>
      <p:ext uri="{BB962C8B-B14F-4D97-AF65-F5344CB8AC3E}">
        <p14:creationId xmlns:p14="http://schemas.microsoft.com/office/powerpoint/2010/main" val="1464056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Requirements recap</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Remote users must be able to sign in to their devices by using their AD credentials.</a:t>
            </a:r>
          </a:p>
          <a:p>
            <a:r>
              <a:rPr lang="en-US" sz="2400" dirty="0">
                <a:latin typeface="+mn-lt"/>
              </a:rPr>
              <a:t>Existing AD user sign-in hours and password policies must be preserved (although allowed password values could be further restricted).</a:t>
            </a:r>
          </a:p>
          <a:p>
            <a:r>
              <a:rPr lang="en-US" sz="2400" dirty="0">
                <a:latin typeface="+mn-lt"/>
              </a:rPr>
              <a:t>User sign-in experience should be simplified by minimizing the number of sign-in prompts and limiting the use passwords in lieu of more secure authentication methods.</a:t>
            </a:r>
          </a:p>
          <a:p>
            <a:r>
              <a:rPr lang="en-US" sz="2400" dirty="0">
                <a:latin typeface="+mn-lt"/>
              </a:rPr>
              <a:t>Users device configuration should be simplified by leveraging a mobile device management solution and roaming user-specific settings across multiple devices.</a:t>
            </a:r>
          </a:p>
          <a:p>
            <a:r>
              <a:rPr lang="en-US" sz="2400" dirty="0">
                <a:latin typeface="+mn-lt"/>
              </a:rPr>
              <a:t>Control access of users to applications and resources by relying on a combination of multiple conditions, including users group membership, state of the users devices, and dynamically evaluated risk based on comprehensive security-related telemetry.</a:t>
            </a:r>
          </a:p>
          <a:p>
            <a:endParaRPr lang="en-US" sz="2400" dirty="0">
              <a:latin typeface="+mn-lt"/>
            </a:endParaRPr>
          </a:p>
          <a:p>
            <a:pPr marL="0" indent="0">
              <a:spcAft>
                <a:spcPts val="882"/>
              </a:spcAft>
              <a:buNone/>
            </a:pPr>
            <a:endParaRPr lang="en-US" sz="2400" dirty="0">
              <a:solidFill>
                <a:schemeClr val="tx1"/>
              </a:solidFill>
            </a:endParaRPr>
          </a:p>
        </p:txBody>
      </p:sp>
    </p:spTree>
    <p:extLst>
      <p:ext uri="{BB962C8B-B14F-4D97-AF65-F5344CB8AC3E}">
        <p14:creationId xmlns:p14="http://schemas.microsoft.com/office/powerpoint/2010/main" val="2480699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Requirements recap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Users must be allowed to reset their own passwords.</a:t>
            </a:r>
          </a:p>
          <a:p>
            <a:r>
              <a:rPr lang="en-US" sz="2400" dirty="0">
                <a:latin typeface="+mn-lt"/>
              </a:rPr>
              <a:t>Designated users should be able to temporarily elevate their privileges to manage other user accounts. All elevation events must be audited.</a:t>
            </a:r>
          </a:p>
          <a:p>
            <a:r>
              <a:rPr lang="en-US" sz="2400" dirty="0">
                <a:latin typeface="+mn-lt"/>
              </a:rPr>
              <a:t>Contoso remote users must be able to access on-premises WIA-based applications.</a:t>
            </a:r>
          </a:p>
          <a:p>
            <a:r>
              <a:rPr lang="en-US" sz="2400" dirty="0">
                <a:latin typeface="+mn-lt"/>
              </a:rPr>
              <a:t>Fabrikam users must be able to access on-premises WIA-based applications.</a:t>
            </a:r>
          </a:p>
          <a:p>
            <a:r>
              <a:rPr lang="en-US" sz="2400" dirty="0">
                <a:latin typeface="+mn-lt"/>
              </a:rPr>
              <a:t>Applications developed by Contoso must be made available to external customers with minimum overhead associated with identity management.</a:t>
            </a:r>
          </a:p>
          <a:p>
            <a:r>
              <a:rPr lang="en-US" sz="2400" dirty="0">
                <a:latin typeface="+mn-lt"/>
              </a:rPr>
              <a:t>Resiliency must be maximized whenever possible.</a:t>
            </a:r>
          </a:p>
          <a:p>
            <a:r>
              <a:rPr lang="en-US" sz="2400" dirty="0">
                <a:latin typeface="+mn-lt"/>
              </a:rPr>
              <a:t>Infrastructure requirements must be minimized.</a:t>
            </a:r>
          </a:p>
          <a:p>
            <a:endParaRPr lang="en-US" sz="2400" dirty="0">
              <a:latin typeface="+mn-lt"/>
            </a:endParaRPr>
          </a:p>
          <a:p>
            <a:endParaRPr lang="en-US" sz="2400" dirty="0">
              <a:latin typeface="+mn-lt"/>
            </a:endParaRPr>
          </a:p>
          <a:p>
            <a:pPr marL="0" indent="0">
              <a:spcAft>
                <a:spcPts val="882"/>
              </a:spcAft>
              <a:buNone/>
            </a:pPr>
            <a:endParaRPr lang="en-US" sz="2400" dirty="0">
              <a:solidFill>
                <a:schemeClr val="tx1"/>
              </a:solidFill>
            </a:endParaRPr>
          </a:p>
        </p:txBody>
      </p:sp>
    </p:spTree>
    <p:extLst>
      <p:ext uri="{BB962C8B-B14F-4D97-AF65-F5344CB8AC3E}">
        <p14:creationId xmlns:p14="http://schemas.microsoft.com/office/powerpoint/2010/main" val="13783893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11116609" cy="3619452"/>
          </a:xfrm>
          <a:prstGeom prst="rect">
            <a:avLst/>
          </a:prstGeom>
          <a:noFill/>
        </p:spPr>
        <p:txBody>
          <a:bodyPr wrap="square" lIns="182880" tIns="146304" rIns="182880" bIns="146304" rtlCol="0">
            <a:spAutoFit/>
          </a:bodyPr>
          <a:lstStyle/>
          <a:p>
            <a:r>
              <a:rPr lang="en-US" sz="2400" dirty="0"/>
              <a:t>In this whiteboard design session, you will learn how to implement different components of a hybrid identity solution that integrates an Active Directory forest with an Azure Active Directory tenant and leverages a number of Azure Active Directory features, including pass-through authentication with Seamless Single Sign-On, Multi-Factor Authentication, Self-Service Password Reset, Azure AD Password Protection for Windows Server Active Directory, Hybrid Azure AD join, Windows Hello for Business, Microsoft Intune automatic enrollment, Azure AD Conditional Access, Azure AD Application Proxy, Azure AD B2B, and Azure AD B2C.</a:t>
            </a:r>
          </a:p>
        </p:txBody>
      </p:sp>
    </p:spTree>
    <p:extLst>
      <p:ext uri="{BB962C8B-B14F-4D97-AF65-F5344CB8AC3E}">
        <p14:creationId xmlns:p14="http://schemas.microsoft.com/office/powerpoint/2010/main" val="14704952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2E58E4-E27F-4915-865B-9C977B491ED5}"/>
              </a:ext>
            </a:extLst>
          </p:cNvPr>
          <p:cNvSpPr>
            <a:spLocks noGrp="1"/>
          </p:cNvSpPr>
          <p:nvPr>
            <p:ph type="title"/>
          </p:nvPr>
        </p:nvSpPr>
        <p:spPr/>
        <p:txBody>
          <a:bodyPr/>
          <a:lstStyle/>
          <a:p>
            <a:r>
              <a:rPr lang="en-US" dirty="0"/>
              <a:t>Preferred solution (high-level design)</a:t>
            </a:r>
          </a:p>
        </p:txBody>
      </p:sp>
      <p:pic>
        <p:nvPicPr>
          <p:cNvPr id="4" name="Picture 3" descr="High level architecture consisting of the on-premises environment represented by a rectangle on the left hand side, two cloud outlines representing the Azure AD tenant of Contoso and Fabrikam on the right hand side, and the Microsoft Intune icon in the middle. The on-premises environment contains an icons representing Active Directory domain controllers, providing such functionality as Azure AD Connect-based synchronization with attribute level filtering and password writeback, Azure AD Application Proxy with its on-premises connector, Service Connection Point for Hybrid Azure AD join, and Passowrd Protection DC Agent. There is also a web server icon, representing the hybrid Azure AD joined server hosting the APP1 application, used also as the Password Application Proxy. The Contoso Azure AD tenant provides such functionality as Azure AD application proxy, My Apps portal, Automatic Intune enrollment, Enterprise State Roaming, Conditional Access, Azure AD Identity Protection, Azure AD Privileged Identity Management, Azure AD MFA, and Self-Service Password Reset.">
            <a:extLst>
              <a:ext uri="{FF2B5EF4-FFF2-40B4-BE49-F238E27FC236}">
                <a16:creationId xmlns:a16="http://schemas.microsoft.com/office/drawing/2014/main" id="{AF4F1C8F-71C5-419E-8C9C-B686FD90C165}"/>
              </a:ext>
            </a:extLst>
          </p:cNvPr>
          <p:cNvPicPr>
            <a:picLocks noChangeAspect="1"/>
          </p:cNvPicPr>
          <p:nvPr/>
        </p:nvPicPr>
        <p:blipFill>
          <a:blip r:embed="rId2"/>
          <a:stretch>
            <a:fillRect/>
          </a:stretch>
        </p:blipFill>
        <p:spPr>
          <a:xfrm>
            <a:off x="2476777" y="1434897"/>
            <a:ext cx="6643472" cy="5133592"/>
          </a:xfrm>
          <a:prstGeom prst="rect">
            <a:avLst/>
          </a:prstGeom>
        </p:spPr>
      </p:pic>
    </p:spTree>
    <p:extLst>
      <p:ext uri="{BB962C8B-B14F-4D97-AF65-F5344CB8AC3E}">
        <p14:creationId xmlns:p14="http://schemas.microsoft.com/office/powerpoint/2010/main" val="102668961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(Azure AD)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lnSpcReduction="10000"/>
          </a:bodyPr>
          <a:lstStyle/>
          <a:p>
            <a:pPr>
              <a:spcAft>
                <a:spcPts val="882"/>
              </a:spcAft>
            </a:pPr>
            <a:r>
              <a:rPr lang="en-US" sz="2400" dirty="0">
                <a:solidFill>
                  <a:schemeClr val="tx1"/>
                </a:solidFill>
                <a:latin typeface="+mn-lt"/>
              </a:rPr>
              <a:t>Integration of on-premises AD with Azure AD:</a:t>
            </a:r>
          </a:p>
          <a:p>
            <a:pPr lvl="1">
              <a:spcAft>
                <a:spcPts val="882"/>
              </a:spcAft>
            </a:pPr>
            <a:r>
              <a:rPr lang="en-US" sz="2200" dirty="0">
                <a:solidFill>
                  <a:schemeClr val="tx1"/>
                </a:solidFill>
              </a:rPr>
              <a:t>Uses pass</a:t>
            </a:r>
            <a:r>
              <a:rPr lang="en-US" sz="2200" dirty="0">
                <a:solidFill>
                  <a:schemeClr val="tx1"/>
                </a:solidFill>
                <a:latin typeface="+mn-lt"/>
              </a:rPr>
              <a:t>-through authentication with seamless single sign-on</a:t>
            </a:r>
          </a:p>
          <a:p>
            <a:pPr lvl="1">
              <a:spcAft>
                <a:spcPts val="882"/>
              </a:spcAft>
            </a:pPr>
            <a:r>
              <a:rPr lang="en-US" sz="2200" dirty="0">
                <a:solidFill>
                  <a:schemeClr val="tx1"/>
                </a:solidFill>
                <a:latin typeface="+mn-lt"/>
              </a:rPr>
              <a:t>Relies on Azure AD Connect on an on-premises Windows Server with direct connectivity to Active Direct domain controllers and Azure AD</a:t>
            </a:r>
          </a:p>
          <a:p>
            <a:pPr lvl="1">
              <a:spcAft>
                <a:spcPts val="882"/>
              </a:spcAft>
            </a:pPr>
            <a:r>
              <a:rPr lang="en-US" sz="2200" dirty="0">
                <a:solidFill>
                  <a:schemeClr val="tx1"/>
                </a:solidFill>
                <a:latin typeface="+mn-lt"/>
              </a:rPr>
              <a:t>Drives a number of other configuration choices, including Hybrid Azure AD join, Self-Service Password Reset with password writeback, Azure AD Password Protection for Windows Server Active Directory, Azure AD Multi-Factor Authentication, Azure AD Privileged Identity Management, Azure AD Conditional Access with Azure AD Identity Protection-based risk assessment, and Azure AD Application Proxy. </a:t>
            </a:r>
          </a:p>
          <a:p>
            <a:pPr>
              <a:spcAft>
                <a:spcPts val="882"/>
              </a:spcAft>
            </a:pPr>
            <a:r>
              <a:rPr lang="en-US" sz="2400" dirty="0">
                <a:solidFill>
                  <a:schemeClr val="tx1"/>
                </a:solidFill>
                <a:latin typeface="+mn-lt"/>
              </a:rPr>
              <a:t>Replacing passwords with more secure authentication methods:</a:t>
            </a:r>
          </a:p>
          <a:p>
            <a:pPr lvl="1">
              <a:spcAft>
                <a:spcPts val="882"/>
              </a:spcAft>
            </a:pPr>
            <a:r>
              <a:rPr lang="en-US" sz="2200" dirty="0">
                <a:solidFill>
                  <a:schemeClr val="tx1"/>
                </a:solidFill>
              </a:rPr>
              <a:t>Relies on </a:t>
            </a:r>
            <a:r>
              <a:rPr lang="en-US" sz="2200" dirty="0">
                <a:solidFill>
                  <a:schemeClr val="tx1"/>
                </a:solidFill>
                <a:latin typeface="+mn-lt"/>
              </a:rPr>
              <a:t>Windows Hello for Business on Windows 10 domain-member computers</a:t>
            </a:r>
          </a:p>
          <a:p>
            <a:pPr lvl="1">
              <a:spcAft>
                <a:spcPts val="882"/>
              </a:spcAft>
            </a:pPr>
            <a:r>
              <a:rPr lang="en-US" sz="2200" dirty="0">
                <a:solidFill>
                  <a:schemeClr val="tx1"/>
                </a:solidFill>
              </a:rPr>
              <a:t>Uses Hybrid Key trust-based model (available for</a:t>
            </a:r>
            <a:r>
              <a:rPr lang="en-US" sz="2200" dirty="0">
                <a:solidFill>
                  <a:schemeClr val="tx1"/>
                </a:solidFill>
                <a:latin typeface="+mn-lt"/>
              </a:rPr>
              <a:t> </a:t>
            </a:r>
            <a:r>
              <a:rPr lang="en-US" sz="2200" dirty="0">
                <a:solidFill>
                  <a:schemeClr val="tx1"/>
                </a:solidFill>
              </a:rPr>
              <a:t>Hybrid Azure AD join devices)</a:t>
            </a:r>
            <a:endParaRPr lang="en-US" sz="2200" dirty="0">
              <a:solidFill>
                <a:schemeClr val="tx1"/>
              </a:solidFill>
              <a:latin typeface="+mn-lt"/>
            </a:endParaRPr>
          </a:p>
          <a:p>
            <a:pPr lvl="1">
              <a:spcAft>
                <a:spcPts val="882"/>
              </a:spcAft>
            </a:pPr>
            <a:r>
              <a:rPr lang="en-US" sz="2200" dirty="0">
                <a:solidFill>
                  <a:schemeClr val="tx1"/>
                </a:solidFill>
                <a:latin typeface="+mn-lt"/>
              </a:rPr>
              <a:t>Requires infrastructure changes, including deployment of an internal CA</a:t>
            </a:r>
            <a:endParaRPr lang="en-US" sz="2200" dirty="0">
              <a:solidFill>
                <a:schemeClr val="tx1"/>
              </a:solidFill>
            </a:endParaRPr>
          </a:p>
        </p:txBody>
      </p:sp>
    </p:spTree>
    <p:extLst>
      <p:ext uri="{BB962C8B-B14F-4D97-AF65-F5344CB8AC3E}">
        <p14:creationId xmlns:p14="http://schemas.microsoft.com/office/powerpoint/2010/main" val="29188488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Preferred solution (Azure AD B2B and B2C)</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Access to on-premises applications to business partners:</a:t>
            </a:r>
          </a:p>
          <a:p>
            <a:pPr lvl="1">
              <a:spcAft>
                <a:spcPts val="882"/>
              </a:spcAft>
            </a:pPr>
            <a:r>
              <a:rPr lang="en-US" sz="2200" dirty="0">
                <a:solidFill>
                  <a:schemeClr val="tx1"/>
                </a:solidFill>
              </a:rPr>
              <a:t>Leverages Azure AD B2B capabilities and Azure AD Application Proxy</a:t>
            </a:r>
            <a:endParaRPr lang="en-US" sz="2200" dirty="0">
              <a:solidFill>
                <a:schemeClr val="tx1"/>
              </a:solidFill>
              <a:latin typeface="+mn-lt"/>
            </a:endParaRPr>
          </a:p>
          <a:p>
            <a:pPr>
              <a:spcAft>
                <a:spcPts val="882"/>
              </a:spcAft>
            </a:pPr>
            <a:r>
              <a:rPr lang="en-US" sz="2400" dirty="0">
                <a:solidFill>
                  <a:schemeClr val="tx1"/>
                </a:solidFill>
                <a:latin typeface="+mn-lt"/>
              </a:rPr>
              <a:t>Access to in-house developed mobile and web apps for customers: </a:t>
            </a:r>
          </a:p>
          <a:p>
            <a:pPr lvl="1">
              <a:spcAft>
                <a:spcPts val="882"/>
              </a:spcAft>
            </a:pPr>
            <a:r>
              <a:rPr lang="en-US" sz="2200" dirty="0">
                <a:solidFill>
                  <a:schemeClr val="tx1"/>
                </a:solidFill>
              </a:rPr>
              <a:t>Leverages a dedicated Azure AD B2C tenant</a:t>
            </a:r>
          </a:p>
        </p:txBody>
      </p:sp>
    </p:spTree>
    <p:extLst>
      <p:ext uri="{BB962C8B-B14F-4D97-AF65-F5344CB8AC3E}">
        <p14:creationId xmlns:p14="http://schemas.microsoft.com/office/powerpoint/2010/main" val="1929022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(prerequisites)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fontScale="92500" lnSpcReduction="10000"/>
          </a:bodyPr>
          <a:lstStyle/>
          <a:p>
            <a:pPr>
              <a:spcAft>
                <a:spcPts val="882"/>
              </a:spcAft>
            </a:pPr>
            <a:r>
              <a:rPr lang="en-US" sz="2600" dirty="0">
                <a:latin typeface="+mn-lt"/>
              </a:rPr>
              <a:t>A new Azure Active Directory tenant with a custom, publicly routable domain name</a:t>
            </a:r>
          </a:p>
          <a:p>
            <a:pPr>
              <a:spcAft>
                <a:spcPts val="882"/>
              </a:spcAft>
            </a:pPr>
            <a:r>
              <a:rPr lang="en-US" sz="2600" dirty="0">
                <a:latin typeface="+mn-lt"/>
              </a:rPr>
              <a:t>Azure AD Connect for integration between AD and Azure AD</a:t>
            </a:r>
          </a:p>
          <a:p>
            <a:pPr>
              <a:spcAft>
                <a:spcPts val="882"/>
              </a:spcAft>
            </a:pPr>
            <a:r>
              <a:rPr lang="en-US" sz="2600" dirty="0">
                <a:latin typeface="+mn-lt"/>
              </a:rPr>
              <a:t>Azure AD Premium P2 licenses, which provide:</a:t>
            </a:r>
          </a:p>
          <a:p>
            <a:pPr lvl="1">
              <a:spcAft>
                <a:spcPts val="882"/>
              </a:spcAft>
            </a:pPr>
            <a:r>
              <a:rPr lang="en-US" sz="2400" dirty="0"/>
              <a:t>Azure AD Privileged Identity Management</a:t>
            </a:r>
          </a:p>
          <a:p>
            <a:pPr lvl="1">
              <a:spcAft>
                <a:spcPts val="882"/>
              </a:spcAft>
            </a:pPr>
            <a:r>
              <a:rPr lang="en-US" sz="2400" dirty="0"/>
              <a:t>Azure AD Identity Protection</a:t>
            </a:r>
          </a:p>
          <a:p>
            <a:pPr lvl="1">
              <a:spcAft>
                <a:spcPts val="882"/>
              </a:spcAft>
            </a:pPr>
            <a:r>
              <a:rPr lang="en-US" sz="2400" dirty="0"/>
              <a:t>Conditional Access (available with Azure AD Premium P1 and P2)</a:t>
            </a:r>
          </a:p>
          <a:p>
            <a:pPr lvl="1">
              <a:spcAft>
                <a:spcPts val="882"/>
              </a:spcAft>
            </a:pPr>
            <a:r>
              <a:rPr lang="en-US" sz="2400" dirty="0"/>
              <a:t>Multi-Factor Authentication (available with Azure AD Premium P1 and P2)</a:t>
            </a:r>
          </a:p>
          <a:p>
            <a:pPr lvl="1">
              <a:spcAft>
                <a:spcPts val="882"/>
              </a:spcAft>
            </a:pPr>
            <a:r>
              <a:rPr lang="en-US" sz="2400" dirty="0"/>
              <a:t>Azure AD Application Proxy (available with Azure AD Premium P1 and P2)</a:t>
            </a:r>
          </a:p>
          <a:p>
            <a:pPr lvl="1">
              <a:spcAft>
                <a:spcPts val="882"/>
              </a:spcAft>
            </a:pPr>
            <a:r>
              <a:rPr lang="en-US" sz="2400" dirty="0"/>
              <a:t>Password Protection for Windows Server Active Directory (available with Azure AD Premium P1 and P2)</a:t>
            </a:r>
          </a:p>
          <a:p>
            <a:pPr lvl="1">
              <a:spcAft>
                <a:spcPts val="882"/>
              </a:spcAft>
            </a:pPr>
            <a:r>
              <a:rPr lang="en-US" sz="2400" dirty="0"/>
              <a:t>Self-service password reset/change/unlock with on-premises writeback (available with Azure AD Premium P1 and P2)</a:t>
            </a:r>
            <a:endParaRPr lang="en-US" sz="2400" dirty="0">
              <a:latin typeface="+mn-lt"/>
            </a:endParaRPr>
          </a:p>
          <a:p>
            <a:pPr>
              <a:spcAft>
                <a:spcPts val="882"/>
              </a:spcAft>
            </a:pPr>
            <a:endParaRPr lang="en-US" sz="2200" dirty="0">
              <a:solidFill>
                <a:schemeClr val="tx1"/>
              </a:solidFill>
              <a:latin typeface="+mn-lt"/>
            </a:endParaRPr>
          </a:p>
        </p:txBody>
      </p:sp>
    </p:spTree>
    <p:extLst>
      <p:ext uri="{BB962C8B-B14F-4D97-AF65-F5344CB8AC3E}">
        <p14:creationId xmlns:p14="http://schemas.microsoft.com/office/powerpoint/2010/main" val="25083650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(authentication method)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Content Placeholder 2">
            <a:extLst>
              <a:ext uri="{FF2B5EF4-FFF2-40B4-BE49-F238E27FC236}">
                <a16:creationId xmlns:a16="http://schemas.microsoft.com/office/drawing/2014/main" id="{511E8674-2C3D-4288-9CBD-89CD68B7DCF4}"/>
              </a:ext>
            </a:extLst>
          </p:cNvPr>
          <p:cNvSpPr txBox="1">
            <a:spLocks/>
          </p:cNvSpPr>
          <p:nvPr/>
        </p:nvSpPr>
        <p:spPr>
          <a:xfrm>
            <a:off x="276676" y="1185462"/>
            <a:ext cx="11302411" cy="5379312"/>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a:spcAft>
                <a:spcPts val="882"/>
              </a:spcAft>
            </a:pPr>
            <a:r>
              <a:rPr lang="en-US" sz="2400" dirty="0">
                <a:solidFill>
                  <a:schemeClr val="tx1"/>
                </a:solidFill>
                <a:latin typeface="+mn-lt"/>
              </a:rPr>
              <a:t>Pass-through authentication with seamless single sign-on (SSO):</a:t>
            </a:r>
          </a:p>
          <a:p>
            <a:pPr lvl="1">
              <a:spcAft>
                <a:spcPts val="882"/>
              </a:spcAft>
            </a:pPr>
            <a:r>
              <a:rPr lang="en-US" sz="2200" dirty="0">
                <a:solidFill>
                  <a:schemeClr val="tx1"/>
                </a:solidFill>
              </a:rPr>
              <a:t>Preserves on-premises AD user account restrictions (such as allowed sign-in hours):</a:t>
            </a:r>
          </a:p>
          <a:p>
            <a:pPr lvl="2">
              <a:spcAft>
                <a:spcPts val="882"/>
              </a:spcAft>
            </a:pPr>
            <a:r>
              <a:rPr lang="en-US" sz="2200" dirty="0">
                <a:solidFill>
                  <a:schemeClr val="tx1"/>
                </a:solidFill>
              </a:rPr>
              <a:t>Not available with Azure AD password hash synchronization</a:t>
            </a:r>
          </a:p>
          <a:p>
            <a:pPr lvl="2">
              <a:spcAft>
                <a:spcPts val="882"/>
              </a:spcAft>
            </a:pPr>
            <a:r>
              <a:rPr lang="en-US" sz="2200" dirty="0">
                <a:solidFill>
                  <a:schemeClr val="tx1"/>
                </a:solidFill>
              </a:rPr>
              <a:t>Available with federated auth</a:t>
            </a:r>
          </a:p>
          <a:p>
            <a:pPr lvl="1">
              <a:spcAft>
                <a:spcPts val="882"/>
              </a:spcAft>
            </a:pPr>
            <a:r>
              <a:rPr lang="en-US" sz="2200" dirty="0">
                <a:solidFill>
                  <a:schemeClr val="tx1"/>
                </a:solidFill>
              </a:rPr>
              <a:t>Minimizes </a:t>
            </a:r>
            <a:r>
              <a:rPr lang="en-US" sz="2200" dirty="0">
                <a:solidFill>
                  <a:schemeClr val="tx1"/>
                </a:solidFill>
                <a:latin typeface="+mn-lt"/>
              </a:rPr>
              <a:t>infrastructure footprint:</a:t>
            </a:r>
          </a:p>
          <a:p>
            <a:pPr lvl="2">
              <a:spcAft>
                <a:spcPts val="882"/>
              </a:spcAft>
            </a:pPr>
            <a:r>
              <a:rPr lang="en-US" sz="2200" dirty="0">
                <a:solidFill>
                  <a:schemeClr val="tx1"/>
                </a:solidFill>
                <a:latin typeface="+mn-lt"/>
              </a:rPr>
              <a:t>Like </a:t>
            </a:r>
            <a:r>
              <a:rPr lang="en-US" sz="2200" dirty="0">
                <a:solidFill>
                  <a:schemeClr val="tx1"/>
                </a:solidFill>
              </a:rPr>
              <a:t>AD password hash sync</a:t>
            </a:r>
          </a:p>
          <a:p>
            <a:pPr lvl="2">
              <a:spcAft>
                <a:spcPts val="882"/>
              </a:spcAft>
            </a:pPr>
            <a:r>
              <a:rPr lang="en-US" sz="2200" dirty="0">
                <a:solidFill>
                  <a:schemeClr val="tx1"/>
                </a:solidFill>
                <a:latin typeface="+mn-lt"/>
              </a:rPr>
              <a:t>Unlike federated auth</a:t>
            </a:r>
          </a:p>
          <a:p>
            <a:pPr lvl="1">
              <a:spcAft>
                <a:spcPts val="882"/>
              </a:spcAft>
            </a:pPr>
            <a:r>
              <a:rPr lang="en-US" sz="2200" dirty="0">
                <a:solidFill>
                  <a:schemeClr val="tx1"/>
                </a:solidFill>
                <a:latin typeface="+mn-lt"/>
              </a:rPr>
              <a:t>Streamlines user sign-on:</a:t>
            </a:r>
          </a:p>
          <a:p>
            <a:pPr lvl="2">
              <a:spcAft>
                <a:spcPts val="882"/>
              </a:spcAft>
            </a:pPr>
            <a:r>
              <a:rPr lang="en-US" sz="2200" dirty="0">
                <a:solidFill>
                  <a:schemeClr val="tx1"/>
                </a:solidFill>
              </a:rPr>
              <a:t>Like AD password hash sync</a:t>
            </a:r>
            <a:br>
              <a:rPr lang="en-US" sz="2200" dirty="0">
                <a:solidFill>
                  <a:schemeClr val="tx1"/>
                </a:solidFill>
              </a:rPr>
            </a:br>
            <a:r>
              <a:rPr lang="en-US" sz="2200" dirty="0">
                <a:solidFill>
                  <a:schemeClr val="tx1"/>
                </a:solidFill>
              </a:rPr>
              <a:t>with seamless SSO</a:t>
            </a:r>
          </a:p>
          <a:p>
            <a:pPr lvl="2">
              <a:spcAft>
                <a:spcPts val="882"/>
              </a:spcAft>
            </a:pPr>
            <a:r>
              <a:rPr lang="en-US" sz="2200" dirty="0">
                <a:solidFill>
                  <a:schemeClr val="tx1"/>
                </a:solidFill>
              </a:rPr>
              <a:t>Like federation-auth</a:t>
            </a:r>
            <a:endParaRPr lang="en-US" sz="2200" dirty="0">
              <a:solidFill>
                <a:schemeClr val="tx1"/>
              </a:solidFill>
              <a:latin typeface="+mn-lt"/>
            </a:endParaRPr>
          </a:p>
        </p:txBody>
      </p:sp>
      <p:pic>
        <p:nvPicPr>
          <p:cNvPr id="4" name="Picture 3" descr="The diagram illustrating Azure AD Hybrid Identity with Pass-through authentication. On the left hand side, there is a cloud shape representing Public Cloud SaaS services, including Azure and Office 365, The user and the user's computer icons are positioned directly underneath. The user signs in to Azure AD represented by a circle containing the Azure AD symbol. On the right-hand side of the slide, there are several icons within the area of the image labeled On-premises.. These icons represent an Active Directory domain controller and Azure AD Connect server that collectively perform identity sync. The domain controller also interacts with Authentication Agents that handle pass-through authentication.">
            <a:extLst>
              <a:ext uri="{FF2B5EF4-FFF2-40B4-BE49-F238E27FC236}">
                <a16:creationId xmlns:a16="http://schemas.microsoft.com/office/drawing/2014/main" id="{72937AF4-3362-4D53-811D-EECABEE75679}"/>
              </a:ext>
            </a:extLst>
          </p:cNvPr>
          <p:cNvPicPr>
            <a:picLocks noChangeAspect="1"/>
          </p:cNvPicPr>
          <p:nvPr/>
        </p:nvPicPr>
        <p:blipFill>
          <a:blip r:embed="rId3"/>
          <a:stretch>
            <a:fillRect/>
          </a:stretch>
        </p:blipFill>
        <p:spPr>
          <a:xfrm>
            <a:off x="5487849" y="2850696"/>
            <a:ext cx="6313698" cy="3551455"/>
          </a:xfrm>
          <a:prstGeom prst="rect">
            <a:avLst/>
          </a:prstGeom>
        </p:spPr>
      </p:pic>
    </p:spTree>
    <p:extLst>
      <p:ext uri="{BB962C8B-B14F-4D97-AF65-F5344CB8AC3E}">
        <p14:creationId xmlns:p14="http://schemas.microsoft.com/office/powerpoint/2010/main" val="27176399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(Windows Hello fo</a:t>
            </a:r>
            <a:r>
              <a:rPr lang="en-US" sz="4900" dirty="0">
                <a:solidFill>
                  <a:schemeClr val="tx1"/>
                </a:solidFill>
              </a:rPr>
              <a:t>r Business</a:t>
            </a:r>
            <a:r>
              <a:rPr lang="en-US" sz="4900" dirty="0">
                <a:solidFill>
                  <a:schemeClr val="tx1"/>
                </a:solidFill>
                <a:cs typeface="Segoe UI" panose="020B0502040204020203" pitchFamily="34" charset="0"/>
              </a:rPr>
              <a: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Benefits:</a:t>
            </a:r>
          </a:p>
          <a:p>
            <a:pPr lvl="1">
              <a:spcAft>
                <a:spcPts val="882"/>
              </a:spcAft>
            </a:pPr>
            <a:r>
              <a:rPr lang="en-US" sz="2200" dirty="0">
                <a:solidFill>
                  <a:schemeClr val="tx1"/>
                </a:solidFill>
              </a:rPr>
              <a:t>R</a:t>
            </a:r>
            <a:r>
              <a:rPr lang="en-US" sz="2200" dirty="0">
                <a:solidFill>
                  <a:schemeClr val="tx1"/>
                </a:solidFill>
                <a:latin typeface="+mn-lt"/>
              </a:rPr>
              <a:t>eplaces passwords with strong two-factor authentication on Windows 10 devices </a:t>
            </a:r>
          </a:p>
          <a:p>
            <a:pPr lvl="2">
              <a:spcAft>
                <a:spcPts val="882"/>
              </a:spcAft>
            </a:pPr>
            <a:r>
              <a:rPr lang="en-US" sz="2200" dirty="0">
                <a:solidFill>
                  <a:schemeClr val="tx1"/>
                </a:solidFill>
                <a:latin typeface="+mn-lt"/>
              </a:rPr>
              <a:t>authentication uses credential tied to </a:t>
            </a:r>
            <a:r>
              <a:rPr lang="en-US" sz="2200" dirty="0">
                <a:solidFill>
                  <a:schemeClr val="tx1"/>
                </a:solidFill>
              </a:rPr>
              <a:t>the user’s </a:t>
            </a:r>
            <a:r>
              <a:rPr lang="en-US" sz="2200" dirty="0">
                <a:solidFill>
                  <a:schemeClr val="tx1"/>
                </a:solidFill>
                <a:latin typeface="+mn-lt"/>
              </a:rPr>
              <a:t>device (</a:t>
            </a:r>
            <a:r>
              <a:rPr lang="en-US" sz="2200" dirty="0">
                <a:solidFill>
                  <a:schemeClr val="tx1"/>
                </a:solidFill>
              </a:rPr>
              <a:t>b</a:t>
            </a:r>
            <a:r>
              <a:rPr lang="en-US" sz="2200" dirty="0">
                <a:solidFill>
                  <a:schemeClr val="tx1"/>
                </a:solidFill>
                <a:latin typeface="+mn-lt"/>
              </a:rPr>
              <a:t>iometric or PIN) </a:t>
            </a:r>
          </a:p>
          <a:p>
            <a:pPr lvl="1">
              <a:spcAft>
                <a:spcPts val="882"/>
              </a:spcAft>
            </a:pPr>
            <a:r>
              <a:rPr lang="en-US" sz="2200" dirty="0">
                <a:solidFill>
                  <a:schemeClr val="tx1"/>
                </a:solidFill>
                <a:latin typeface="+mn-lt"/>
              </a:rPr>
              <a:t>Lets user authenticate to an Active AD or Azure AD</a:t>
            </a:r>
          </a:p>
          <a:p>
            <a:pPr lvl="1">
              <a:spcAft>
                <a:spcPts val="882"/>
              </a:spcAft>
            </a:pPr>
            <a:r>
              <a:rPr lang="en-US" sz="2200" dirty="0">
                <a:solidFill>
                  <a:schemeClr val="tx1"/>
                </a:solidFill>
                <a:latin typeface="+mn-lt"/>
              </a:rPr>
              <a:t>In hybrid deployments, leverages Hybrid Azure AD joined computers</a:t>
            </a:r>
          </a:p>
          <a:p>
            <a:pPr>
              <a:spcAft>
                <a:spcPts val="882"/>
              </a:spcAft>
            </a:pPr>
            <a:r>
              <a:rPr lang="en-US" sz="2200" dirty="0">
                <a:solidFill>
                  <a:schemeClr val="tx1"/>
                </a:solidFill>
                <a:latin typeface="+mn-lt"/>
              </a:rPr>
              <a:t>Implementation: </a:t>
            </a:r>
          </a:p>
          <a:p>
            <a:pPr lvl="1">
              <a:spcAft>
                <a:spcPts val="882"/>
              </a:spcAft>
            </a:pPr>
            <a:r>
              <a:rPr lang="en-US" sz="2200" dirty="0">
                <a:solidFill>
                  <a:schemeClr val="tx1"/>
                </a:solidFill>
              </a:rPr>
              <a:t>Hybrid Azure AD join of on-premises Windows 10 computers</a:t>
            </a:r>
          </a:p>
          <a:p>
            <a:pPr lvl="1">
              <a:spcAft>
                <a:spcPts val="882"/>
              </a:spcAft>
            </a:pPr>
            <a:r>
              <a:rPr lang="en-US" sz="2200" dirty="0">
                <a:solidFill>
                  <a:schemeClr val="tx1"/>
                </a:solidFill>
              </a:rPr>
              <a:t>Hybrid key trust deployment model</a:t>
            </a:r>
          </a:p>
          <a:p>
            <a:pPr lvl="2">
              <a:spcAft>
                <a:spcPts val="882"/>
              </a:spcAft>
            </a:pPr>
            <a:r>
              <a:rPr lang="en-US" sz="2200" dirty="0">
                <a:solidFill>
                  <a:schemeClr val="tx1"/>
                </a:solidFill>
              </a:rPr>
              <a:t>No dependency on </a:t>
            </a:r>
            <a:r>
              <a:rPr lang="en-US" sz="2200" dirty="0">
                <a:solidFill>
                  <a:schemeClr val="tx1"/>
                </a:solidFill>
                <a:latin typeface="+mn-lt"/>
              </a:rPr>
              <a:t>federated authentication (unlike other models)</a:t>
            </a:r>
          </a:p>
          <a:p>
            <a:pPr marL="0" indent="0">
              <a:spcAft>
                <a:spcPts val="882"/>
              </a:spcAft>
              <a:buNone/>
            </a:pPr>
            <a:endParaRPr lang="en-US" sz="2200" dirty="0">
              <a:solidFill>
                <a:schemeClr val="tx1"/>
              </a:solidFill>
              <a:latin typeface="+mn-lt"/>
            </a:endParaRPr>
          </a:p>
        </p:txBody>
      </p:sp>
    </p:spTree>
    <p:extLst>
      <p:ext uri="{BB962C8B-B14F-4D97-AF65-F5344CB8AC3E}">
        <p14:creationId xmlns:p14="http://schemas.microsoft.com/office/powerpoint/2010/main" val="31896796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Azure AD configuration:</a:t>
            </a:r>
          </a:p>
          <a:p>
            <a:pPr lvl="1">
              <a:spcAft>
                <a:spcPts val="882"/>
              </a:spcAft>
            </a:pPr>
            <a:r>
              <a:rPr lang="en-US" sz="2200" dirty="0">
                <a:solidFill>
                  <a:schemeClr val="tx1"/>
                </a:solidFill>
              </a:rPr>
              <a:t>a</a:t>
            </a:r>
            <a:r>
              <a:rPr lang="en-US" sz="2200" dirty="0">
                <a:solidFill>
                  <a:schemeClr val="tx1"/>
                </a:solidFill>
                <a:latin typeface="+mn-lt"/>
              </a:rPr>
              <a:t> new Azure AD tenant</a:t>
            </a:r>
          </a:p>
          <a:p>
            <a:pPr lvl="1">
              <a:spcAft>
                <a:spcPts val="882"/>
              </a:spcAft>
            </a:pPr>
            <a:r>
              <a:rPr lang="en-US" sz="2200" dirty="0">
                <a:solidFill>
                  <a:schemeClr val="tx1"/>
                </a:solidFill>
              </a:rPr>
              <a:t>a publicly routable DNS domain name as a verified, custom DNS domain name of the newly provisioned Azure AD tenant.</a:t>
            </a:r>
            <a:endParaRPr lang="en-US" sz="2200" dirty="0">
              <a:solidFill>
                <a:schemeClr val="tx1"/>
              </a:solidFill>
              <a:latin typeface="+mn-lt"/>
            </a:endParaRPr>
          </a:p>
          <a:p>
            <a:pPr lvl="1">
              <a:spcAft>
                <a:spcPts val="882"/>
              </a:spcAft>
            </a:pPr>
            <a:r>
              <a:rPr lang="en-US" sz="2200" dirty="0">
                <a:solidFill>
                  <a:schemeClr val="tx1"/>
                </a:solidFill>
                <a:latin typeface="+mn-lt"/>
              </a:rPr>
              <a:t>Enterprise Mobility + Security E5 licenses</a:t>
            </a:r>
          </a:p>
          <a:p>
            <a:pPr lvl="1">
              <a:spcAft>
                <a:spcPts val="882"/>
              </a:spcAft>
            </a:pPr>
            <a:endParaRPr lang="en-US" sz="2200" dirty="0">
              <a:solidFill>
                <a:schemeClr val="tx1"/>
              </a:solidFill>
              <a:latin typeface="+mn-lt"/>
            </a:endParaRPr>
          </a:p>
        </p:txBody>
      </p:sp>
    </p:spTree>
    <p:extLst>
      <p:ext uri="{BB962C8B-B14F-4D97-AF65-F5344CB8AC3E}">
        <p14:creationId xmlns:p14="http://schemas.microsoft.com/office/powerpoint/2010/main" val="17649167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Active Directory configuration:</a:t>
            </a:r>
          </a:p>
          <a:p>
            <a:pPr lvl="1">
              <a:spcAft>
                <a:spcPts val="882"/>
              </a:spcAft>
            </a:pPr>
            <a:r>
              <a:rPr lang="en-US" sz="2200" dirty="0">
                <a:solidFill>
                  <a:schemeClr val="tx1"/>
                </a:solidFill>
              </a:rPr>
              <a:t>The UPN suffix matching the Azure AD custom DNS domain name assigned as the suffix of the userPrincipalName attribute of all AD user accounts to be integrated with Azure AD</a:t>
            </a:r>
          </a:p>
          <a:p>
            <a:pPr lvl="1">
              <a:spcAft>
                <a:spcPts val="882"/>
              </a:spcAft>
            </a:pPr>
            <a:r>
              <a:rPr lang="en-US" sz="2200" dirty="0">
                <a:solidFill>
                  <a:schemeClr val="tx1"/>
                </a:solidFill>
              </a:rPr>
              <a:t>Recycle Bin:</a:t>
            </a:r>
          </a:p>
          <a:p>
            <a:pPr lvl="2">
              <a:spcAft>
                <a:spcPts val="882"/>
              </a:spcAft>
            </a:pPr>
            <a:r>
              <a:rPr lang="en-US" sz="2200" dirty="0">
                <a:solidFill>
                  <a:schemeClr val="tx1"/>
                </a:solidFill>
              </a:rPr>
              <a:t>Allows restoring deleted AD user object </a:t>
            </a:r>
          </a:p>
          <a:p>
            <a:pPr lvl="2">
              <a:spcAft>
                <a:spcPts val="882"/>
              </a:spcAft>
            </a:pPr>
            <a:r>
              <a:rPr lang="en-US" sz="2200" dirty="0">
                <a:solidFill>
                  <a:schemeClr val="tx1"/>
                </a:solidFill>
              </a:rPr>
              <a:t>AD user object restore automatically restores the soft-deleted Azure AD user object during the next synchronization cycle.</a:t>
            </a:r>
            <a:endParaRPr lang="en-US" sz="2200" dirty="0">
              <a:solidFill>
                <a:schemeClr val="tx1"/>
              </a:solidFill>
              <a:latin typeface="+mn-lt"/>
            </a:endParaRPr>
          </a:p>
        </p:txBody>
      </p:sp>
    </p:spTree>
    <p:extLst>
      <p:ext uri="{BB962C8B-B14F-4D97-AF65-F5344CB8AC3E}">
        <p14:creationId xmlns:p14="http://schemas.microsoft.com/office/powerpoint/2010/main" val="1650601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Connect configuration:</a:t>
            </a:r>
          </a:p>
          <a:p>
            <a:pPr lvl="1">
              <a:spcAft>
                <a:spcPts val="882"/>
              </a:spcAft>
            </a:pPr>
            <a:r>
              <a:rPr lang="en-US" sz="2200" dirty="0">
                <a:solidFill>
                  <a:schemeClr val="tx1"/>
                </a:solidFill>
              </a:rPr>
              <a:t>Authentication method (pass-through authentication with Seamless SSO):</a:t>
            </a:r>
          </a:p>
          <a:p>
            <a:pPr lvl="2">
              <a:spcAft>
                <a:spcPts val="882"/>
              </a:spcAft>
            </a:pPr>
            <a:r>
              <a:rPr lang="en-US" sz="2200" dirty="0">
                <a:solidFill>
                  <a:schemeClr val="tx1"/>
                </a:solidFill>
              </a:rPr>
              <a:t>Identify one or more (three recommended) non-dedicated on-premises servers:</a:t>
            </a:r>
          </a:p>
          <a:p>
            <a:pPr lvl="3">
              <a:spcAft>
                <a:spcPts val="882"/>
              </a:spcAft>
            </a:pPr>
            <a:r>
              <a:rPr lang="en-US" sz="2200" dirty="0">
                <a:solidFill>
                  <a:schemeClr val="tx1"/>
                </a:solidFill>
              </a:rPr>
              <a:t>OS: Windows Servers 2012 R2 or newer </a:t>
            </a:r>
          </a:p>
          <a:p>
            <a:pPr lvl="3">
              <a:spcAft>
                <a:spcPts val="882"/>
              </a:spcAft>
            </a:pPr>
            <a:r>
              <a:rPr lang="en-US" sz="2200" dirty="0">
                <a:solidFill>
                  <a:schemeClr val="tx1"/>
                </a:solidFill>
              </a:rPr>
              <a:t>Network: direct access to AD domain controllers and outbound access to internet</a:t>
            </a:r>
          </a:p>
          <a:p>
            <a:pPr lvl="2">
              <a:spcAft>
                <a:spcPts val="882"/>
              </a:spcAft>
            </a:pPr>
            <a:r>
              <a:rPr lang="en-US" sz="2200" dirty="0">
                <a:solidFill>
                  <a:schemeClr val="tx1"/>
                </a:solidFill>
              </a:rPr>
              <a:t>Enable TLS 1.2 on each server</a:t>
            </a:r>
          </a:p>
          <a:p>
            <a:pPr lvl="2">
              <a:spcAft>
                <a:spcPts val="882"/>
              </a:spcAft>
            </a:pPr>
            <a:r>
              <a:rPr lang="en-US" sz="2200" dirty="0">
                <a:solidFill>
                  <a:schemeClr val="tx1"/>
                </a:solidFill>
              </a:rPr>
              <a:t>Install lightweight Authentication Agents (one per server):</a:t>
            </a:r>
          </a:p>
          <a:p>
            <a:pPr lvl="4">
              <a:spcAft>
                <a:spcPts val="882"/>
              </a:spcAft>
            </a:pPr>
            <a:r>
              <a:rPr lang="en-US" sz="2200" dirty="0">
                <a:solidFill>
                  <a:schemeClr val="tx1"/>
                </a:solidFill>
              </a:rPr>
              <a:t>The first is installed automatically on the Azure AD Connect server</a:t>
            </a:r>
          </a:p>
          <a:p>
            <a:pPr lvl="4">
              <a:spcAft>
                <a:spcPts val="882"/>
              </a:spcAft>
            </a:pPr>
            <a:r>
              <a:rPr lang="en-US" sz="2200" dirty="0">
                <a:solidFill>
                  <a:schemeClr val="tx1"/>
                </a:solidFill>
              </a:rPr>
              <a:t>Additional can be installed interactively or via an unattended deployment script</a:t>
            </a:r>
          </a:p>
          <a:p>
            <a:pPr marL="560241" lvl="2" indent="0">
              <a:spcAft>
                <a:spcPts val="882"/>
              </a:spcAft>
              <a:buNone/>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33153218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Connect configuration:</a:t>
            </a:r>
          </a:p>
          <a:p>
            <a:pPr lvl="1">
              <a:spcAft>
                <a:spcPts val="882"/>
              </a:spcAft>
            </a:pPr>
            <a:r>
              <a:rPr lang="en-US" sz="2200" dirty="0">
                <a:solidFill>
                  <a:schemeClr val="tx1"/>
                </a:solidFill>
              </a:rPr>
              <a:t>Filtering:</a:t>
            </a:r>
          </a:p>
          <a:p>
            <a:pPr lvl="2">
              <a:spcAft>
                <a:spcPts val="882"/>
              </a:spcAft>
            </a:pPr>
            <a:r>
              <a:rPr lang="en-US" sz="2200" dirty="0">
                <a:solidFill>
                  <a:schemeClr val="tx1"/>
                </a:solidFill>
              </a:rPr>
              <a:t>Attribute-based:</a:t>
            </a:r>
          </a:p>
          <a:p>
            <a:pPr lvl="3">
              <a:spcAft>
                <a:spcPts val="882"/>
              </a:spcAft>
            </a:pPr>
            <a:r>
              <a:rPr lang="en-US" sz="2200" dirty="0">
                <a:solidFill>
                  <a:schemeClr val="tx1"/>
                </a:solidFill>
              </a:rPr>
              <a:t>configurable via Synchronization Rules Editor (included in Azure AD Connect)</a:t>
            </a:r>
          </a:p>
          <a:p>
            <a:pPr lvl="3">
              <a:spcAft>
                <a:spcPts val="882"/>
              </a:spcAft>
            </a:pPr>
            <a:r>
              <a:rPr lang="en-US" sz="2200" dirty="0">
                <a:solidFill>
                  <a:schemeClr val="tx1"/>
                </a:solidFill>
              </a:rPr>
              <a:t>applied when importing objects from AD into to the metaverse (inbound)</a:t>
            </a:r>
          </a:p>
          <a:p>
            <a:pPr lvl="3">
              <a:spcAft>
                <a:spcPts val="882"/>
              </a:spcAft>
            </a:pPr>
            <a:r>
              <a:rPr lang="en-US" sz="2200" dirty="0">
                <a:solidFill>
                  <a:schemeClr val="tx1"/>
                </a:solidFill>
              </a:rPr>
              <a:t>in Contoso, checks the value of the userPrincipalName attribute of AD user objects</a:t>
            </a:r>
          </a:p>
          <a:p>
            <a:pPr lvl="4">
              <a:spcAft>
                <a:spcPts val="882"/>
              </a:spcAft>
            </a:pPr>
            <a:r>
              <a:rPr lang="en-US" sz="2200" dirty="0">
                <a:solidFill>
                  <a:schemeClr val="tx1"/>
                </a:solidFill>
              </a:rPr>
              <a:t>looks for match of the UPN suffix and the Azure AD custom DNS domain name</a:t>
            </a:r>
          </a:p>
          <a:p>
            <a:pPr lvl="4">
              <a:spcAft>
                <a:spcPts val="882"/>
              </a:spcAft>
            </a:pPr>
            <a:r>
              <a:rPr lang="en-US" sz="2200" dirty="0">
                <a:solidFill>
                  <a:schemeClr val="tx1"/>
                </a:solidFill>
              </a:rPr>
              <a:t>this value will be set for individual AD user objects as part of staged deployment</a:t>
            </a:r>
          </a:p>
          <a:p>
            <a:pPr lvl="3">
              <a:spcAft>
                <a:spcPts val="882"/>
              </a:spcAft>
            </a:pPr>
            <a:r>
              <a:rPr lang="en-US" sz="2200" dirty="0">
                <a:solidFill>
                  <a:schemeClr val="tx1"/>
                </a:solidFill>
              </a:rPr>
              <a:t>objects to be synchronized to Azure AD must have the metaverse attribute cloudFiltered </a:t>
            </a:r>
            <a:r>
              <a:rPr lang="en-US" sz="2200" b="1" i="1" dirty="0">
                <a:solidFill>
                  <a:schemeClr val="tx1"/>
                </a:solidFill>
              </a:rPr>
              <a:t>not</a:t>
            </a:r>
            <a:r>
              <a:rPr lang="en-US" sz="2200" dirty="0">
                <a:solidFill>
                  <a:schemeClr val="tx1"/>
                </a:solidFill>
              </a:rPr>
              <a:t> set to TRUE</a:t>
            </a:r>
          </a:p>
          <a:p>
            <a:pPr lvl="3">
              <a:spcAft>
                <a:spcPts val="882"/>
              </a:spcAft>
            </a:pPr>
            <a:endParaRPr lang="en-US" sz="2204" dirty="0">
              <a:solidFill>
                <a:schemeClr val="tx1"/>
              </a:solidFill>
              <a:latin typeface="+mn-lt"/>
            </a:endParaRPr>
          </a:p>
        </p:txBody>
      </p:sp>
    </p:spTree>
    <p:extLst>
      <p:ext uri="{BB962C8B-B14F-4D97-AF65-F5344CB8AC3E}">
        <p14:creationId xmlns:p14="http://schemas.microsoft.com/office/powerpoint/2010/main" val="1631518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Analyze your customer needs.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40518157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Conditional Access</a:t>
            </a:r>
          </a:p>
          <a:p>
            <a:pPr lvl="1">
              <a:spcAft>
                <a:spcPts val="882"/>
              </a:spcAft>
            </a:pPr>
            <a:r>
              <a:rPr lang="en-US" sz="2200" dirty="0">
                <a:solidFill>
                  <a:schemeClr val="tx1"/>
                </a:solidFill>
              </a:rPr>
              <a:t>Configurable directly from the Azure portal</a:t>
            </a:r>
          </a:p>
          <a:p>
            <a:pPr lvl="1">
              <a:spcAft>
                <a:spcPts val="882"/>
              </a:spcAft>
            </a:pPr>
            <a:r>
              <a:rPr lang="en-US" sz="2200" dirty="0">
                <a:solidFill>
                  <a:schemeClr val="tx1"/>
                </a:solidFill>
              </a:rPr>
              <a:t>Grants or blocks access to Azure AD integrated resources based on:</a:t>
            </a:r>
          </a:p>
          <a:p>
            <a:pPr lvl="2">
              <a:spcAft>
                <a:spcPts val="882"/>
              </a:spcAft>
            </a:pPr>
            <a:r>
              <a:rPr lang="en-US" sz="2200" dirty="0">
                <a:solidFill>
                  <a:schemeClr val="tx1"/>
                </a:solidFill>
              </a:rPr>
              <a:t>User identity, group membership, or role assignment</a:t>
            </a:r>
          </a:p>
          <a:p>
            <a:pPr lvl="2">
              <a:spcAft>
                <a:spcPts val="882"/>
              </a:spcAft>
            </a:pPr>
            <a:r>
              <a:rPr lang="en-US" sz="2200" dirty="0">
                <a:solidFill>
                  <a:schemeClr val="tx1"/>
                </a:solidFill>
              </a:rPr>
              <a:t>Specific cloud application being accessed</a:t>
            </a:r>
          </a:p>
          <a:p>
            <a:pPr lvl="2">
              <a:spcAft>
                <a:spcPts val="882"/>
              </a:spcAft>
            </a:pPr>
            <a:r>
              <a:rPr lang="en-US" sz="2200" dirty="0">
                <a:solidFill>
                  <a:schemeClr val="tx1"/>
                </a:solidFill>
              </a:rPr>
              <a:t>Device platform, compliance status, or state (e.g. Hybrid Azure AD join)</a:t>
            </a:r>
          </a:p>
          <a:p>
            <a:pPr lvl="2">
              <a:spcAft>
                <a:spcPts val="882"/>
              </a:spcAft>
            </a:pPr>
            <a:r>
              <a:rPr lang="en-US" sz="2200" dirty="0">
                <a:solidFill>
                  <a:schemeClr val="tx1"/>
                </a:solidFill>
              </a:rPr>
              <a:t>Network location or IP address</a:t>
            </a:r>
          </a:p>
          <a:p>
            <a:pPr lvl="2">
              <a:spcAft>
                <a:spcPts val="882"/>
              </a:spcAft>
            </a:pPr>
            <a:r>
              <a:rPr lang="en-US" sz="2200" dirty="0">
                <a:solidFill>
                  <a:schemeClr val="tx1"/>
                </a:solidFill>
              </a:rPr>
              <a:t>Client apps being used to access cloud applications</a:t>
            </a:r>
          </a:p>
          <a:p>
            <a:pPr lvl="2">
              <a:spcAft>
                <a:spcPts val="882"/>
              </a:spcAft>
            </a:pPr>
            <a:r>
              <a:rPr lang="en-US" sz="2200" dirty="0">
                <a:solidFill>
                  <a:schemeClr val="tx1"/>
                </a:solidFill>
              </a:rPr>
              <a:t>Sign-in risk (Requires Identity Protection)</a:t>
            </a:r>
          </a:p>
          <a:p>
            <a:pPr lvl="2">
              <a:spcAft>
                <a:spcPts val="882"/>
              </a:spcAft>
            </a:pPr>
            <a:r>
              <a:rPr lang="en-US" sz="2200" dirty="0">
                <a:solidFill>
                  <a:schemeClr val="tx1"/>
                </a:solidFill>
              </a:rPr>
              <a:t>Approved client application</a:t>
            </a:r>
          </a:p>
          <a:p>
            <a:pPr lvl="1">
              <a:spcAft>
                <a:spcPts val="882"/>
              </a:spcAft>
            </a:pPr>
            <a:r>
              <a:rPr lang="en-US" sz="2200" dirty="0">
                <a:solidFill>
                  <a:schemeClr val="tx1"/>
                </a:solidFill>
              </a:rPr>
              <a:t>Supports enforcing MFA and session-level (rather than gated) restrictions</a:t>
            </a: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31838068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a:t>
            </a:r>
          </a:p>
          <a:p>
            <a:pPr lvl="1">
              <a:spcAft>
                <a:spcPts val="882"/>
              </a:spcAft>
            </a:pPr>
            <a:r>
              <a:rPr lang="en-US" sz="2200" dirty="0">
                <a:solidFill>
                  <a:schemeClr val="tx1"/>
                </a:solidFill>
              </a:rPr>
              <a:t>Three main implementation steps:</a:t>
            </a:r>
          </a:p>
          <a:p>
            <a:pPr lvl="2">
              <a:spcAft>
                <a:spcPts val="882"/>
              </a:spcAft>
            </a:pPr>
            <a:r>
              <a:rPr lang="en-US" sz="2200" dirty="0">
                <a:solidFill>
                  <a:schemeClr val="tx1"/>
                </a:solidFill>
              </a:rPr>
              <a:t>configuring the MFA registration method</a:t>
            </a:r>
          </a:p>
          <a:p>
            <a:pPr lvl="2">
              <a:spcAft>
                <a:spcPts val="882"/>
              </a:spcAft>
            </a:pPr>
            <a:r>
              <a:rPr lang="en-US" sz="2200" dirty="0">
                <a:solidFill>
                  <a:schemeClr val="tx1"/>
                </a:solidFill>
              </a:rPr>
              <a:t>configuring the MFA authentication method</a:t>
            </a:r>
          </a:p>
          <a:p>
            <a:pPr lvl="2">
              <a:spcAft>
                <a:spcPts val="882"/>
              </a:spcAft>
            </a:pPr>
            <a:r>
              <a:rPr lang="en-US" sz="2200" dirty="0">
                <a:solidFill>
                  <a:schemeClr val="tx1"/>
                </a:solidFill>
              </a:rPr>
              <a:t>designating scenarios in which MFA is required</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28797220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registration</a:t>
            </a:r>
          </a:p>
          <a:p>
            <a:pPr lvl="1">
              <a:spcAft>
                <a:spcPts val="882"/>
              </a:spcAft>
            </a:pPr>
            <a:r>
              <a:rPr lang="en-US" sz="2200" dirty="0">
                <a:solidFill>
                  <a:schemeClr val="tx1"/>
                </a:solidFill>
              </a:rPr>
              <a:t>Three main implementation methods</a:t>
            </a:r>
          </a:p>
          <a:p>
            <a:pPr lvl="2">
              <a:spcAft>
                <a:spcPts val="882"/>
              </a:spcAft>
            </a:pPr>
            <a:r>
              <a:rPr lang="en-US" sz="2200" dirty="0">
                <a:solidFill>
                  <a:schemeClr val="tx1"/>
                </a:solidFill>
              </a:rPr>
              <a:t>Conditional Access: </a:t>
            </a:r>
          </a:p>
          <a:p>
            <a:pPr lvl="3">
              <a:spcAft>
                <a:spcPts val="882"/>
              </a:spcAft>
            </a:pPr>
            <a:r>
              <a:rPr lang="en-US" sz="2200" dirty="0">
                <a:solidFill>
                  <a:schemeClr val="tx1"/>
                </a:solidFill>
              </a:rPr>
              <a:t>Offers the most flexibility</a:t>
            </a:r>
          </a:p>
          <a:p>
            <a:pPr lvl="3">
              <a:spcAft>
                <a:spcPts val="882"/>
              </a:spcAft>
            </a:pPr>
            <a:r>
              <a:rPr lang="en-US" sz="2200" dirty="0">
                <a:solidFill>
                  <a:schemeClr val="tx1"/>
                </a:solidFill>
              </a:rPr>
              <a:t>Conditional Access policies can be used to force users to complete registration at first sign-in (depending on customizable conditions)</a:t>
            </a:r>
          </a:p>
          <a:p>
            <a:pPr lvl="2">
              <a:spcAft>
                <a:spcPts val="882"/>
              </a:spcAft>
            </a:pPr>
            <a:r>
              <a:rPr lang="en-US" sz="2200" dirty="0">
                <a:solidFill>
                  <a:schemeClr val="tx1"/>
                </a:solidFill>
              </a:rPr>
              <a:t>Modifying the user state:</a:t>
            </a:r>
          </a:p>
          <a:p>
            <a:pPr lvl="3">
              <a:spcAft>
                <a:spcPts val="882"/>
              </a:spcAft>
            </a:pPr>
            <a:r>
              <a:rPr lang="en-US" sz="2200" dirty="0">
                <a:solidFill>
                  <a:schemeClr val="tx1"/>
                </a:solidFill>
              </a:rPr>
              <a:t>Effectively forces users to use MFA during every sign-in</a:t>
            </a:r>
          </a:p>
          <a:p>
            <a:pPr lvl="3">
              <a:spcAft>
                <a:spcPts val="882"/>
              </a:spcAft>
            </a:pPr>
            <a:r>
              <a:rPr lang="en-US" sz="2200" dirty="0">
                <a:solidFill>
                  <a:schemeClr val="tx1"/>
                </a:solidFill>
              </a:rPr>
              <a:t>Overrides Conditional Access policies</a:t>
            </a:r>
          </a:p>
          <a:p>
            <a:pPr lvl="3">
              <a:spcAft>
                <a:spcPts val="882"/>
              </a:spcAft>
            </a:pPr>
            <a:r>
              <a:rPr lang="en-US" sz="2200" dirty="0">
                <a:solidFill>
                  <a:schemeClr val="tx1"/>
                </a:solidFill>
              </a:rPr>
              <a:t>Might be preferred due to lower licensing costs</a:t>
            </a:r>
          </a:p>
          <a:p>
            <a:pPr lvl="2">
              <a:spcAft>
                <a:spcPts val="882"/>
              </a:spcAft>
            </a:pPr>
            <a:r>
              <a:rPr lang="en-US" sz="2200" dirty="0">
                <a:solidFill>
                  <a:schemeClr val="tx1"/>
                </a:solidFill>
              </a:rPr>
              <a:t>Azure AD Identity Protection</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42810997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registration (Azure AD Identity Protection)</a:t>
            </a:r>
          </a:p>
          <a:p>
            <a:pPr lvl="1">
              <a:spcAft>
                <a:spcPts val="882"/>
              </a:spcAft>
            </a:pPr>
            <a:r>
              <a:rPr lang="en-US" sz="2200" dirty="0">
                <a:solidFill>
                  <a:schemeClr val="tx1"/>
                </a:solidFill>
              </a:rPr>
              <a:t>Requires Azure AD Premium P2 licensing</a:t>
            </a:r>
          </a:p>
          <a:p>
            <a:pPr lvl="1">
              <a:spcAft>
                <a:spcPts val="882"/>
              </a:spcAft>
            </a:pPr>
            <a:r>
              <a:rPr lang="en-US" sz="2200" dirty="0">
                <a:solidFill>
                  <a:schemeClr val="tx1"/>
                </a:solidFill>
              </a:rPr>
              <a:t>Includes MFA registration policy:</a:t>
            </a:r>
          </a:p>
          <a:p>
            <a:pPr lvl="2">
              <a:spcAft>
                <a:spcPts val="882"/>
              </a:spcAft>
            </a:pPr>
            <a:r>
              <a:rPr lang="en-US" sz="2200" dirty="0">
                <a:solidFill>
                  <a:schemeClr val="tx1"/>
                </a:solidFill>
              </a:rPr>
              <a:t>prompt users to register during next interactive sign-in</a:t>
            </a:r>
          </a:p>
          <a:p>
            <a:pPr lvl="1">
              <a:spcAft>
                <a:spcPts val="882"/>
              </a:spcAft>
            </a:pPr>
            <a:r>
              <a:rPr lang="en-US" sz="2200" dirty="0">
                <a:solidFill>
                  <a:schemeClr val="tx1"/>
                </a:solidFill>
              </a:rPr>
              <a:t>Provides automated risk detection in Conditional Access policies: </a:t>
            </a:r>
          </a:p>
          <a:p>
            <a:pPr lvl="2">
              <a:spcAft>
                <a:spcPts val="882"/>
              </a:spcAft>
            </a:pPr>
            <a:r>
              <a:rPr lang="en-US" sz="2200" dirty="0">
                <a:solidFill>
                  <a:schemeClr val="tx1"/>
                </a:solidFill>
              </a:rPr>
              <a:t>forces password changes in case of a threat of compromised identity</a:t>
            </a:r>
          </a:p>
          <a:p>
            <a:pPr lvl="1">
              <a:spcAft>
                <a:spcPts val="882"/>
              </a:spcAft>
            </a:pPr>
            <a:r>
              <a:rPr lang="en-US" sz="2200" dirty="0">
                <a:solidFill>
                  <a:schemeClr val="tx1"/>
                </a:solidFill>
              </a:rPr>
              <a:t>Requires MFA when sign-in is deemed risky in response to such events as:</a:t>
            </a:r>
          </a:p>
          <a:p>
            <a:pPr lvl="2">
              <a:spcAft>
                <a:spcPts val="882"/>
              </a:spcAft>
            </a:pPr>
            <a:r>
              <a:rPr lang="en-US" sz="2200" dirty="0">
                <a:solidFill>
                  <a:schemeClr val="tx1"/>
                </a:solidFill>
              </a:rPr>
              <a:t>leaked credentials</a:t>
            </a:r>
          </a:p>
          <a:p>
            <a:pPr lvl="2">
              <a:spcAft>
                <a:spcPts val="882"/>
              </a:spcAft>
            </a:pPr>
            <a:r>
              <a:rPr lang="en-US" sz="2200" dirty="0">
                <a:solidFill>
                  <a:schemeClr val="tx1"/>
                </a:solidFill>
              </a:rPr>
              <a:t>sign-ins from anonymous IP addresses</a:t>
            </a:r>
          </a:p>
          <a:p>
            <a:pPr lvl="2">
              <a:spcAft>
                <a:spcPts val="882"/>
              </a:spcAft>
            </a:pPr>
            <a:r>
              <a:rPr lang="en-US" sz="2200" dirty="0">
                <a:solidFill>
                  <a:schemeClr val="tx1"/>
                </a:solidFill>
              </a:rPr>
              <a:t>impossible travel to atypical locations</a:t>
            </a:r>
          </a:p>
          <a:p>
            <a:pPr lvl="2">
              <a:spcAft>
                <a:spcPts val="882"/>
              </a:spcAft>
            </a:pPr>
            <a:r>
              <a:rPr lang="en-US" sz="2200" dirty="0">
                <a:solidFill>
                  <a:schemeClr val="tx1"/>
                </a:solidFill>
              </a:rPr>
              <a:t>sign-ins from unfamiliar locations, infected devices, suspicious IP addresses</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12300291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authentication method</a:t>
            </a:r>
          </a:p>
          <a:p>
            <a:pPr lvl="1">
              <a:spcAft>
                <a:spcPts val="882"/>
              </a:spcAft>
            </a:pPr>
            <a:r>
              <a:rPr lang="en-US" sz="2200" dirty="0">
                <a:solidFill>
                  <a:schemeClr val="tx1"/>
                </a:solidFill>
              </a:rPr>
              <a:t>Admins need to specify the authentication methods available to users</a:t>
            </a:r>
          </a:p>
          <a:p>
            <a:pPr marL="800169" lvl="3">
              <a:spcAft>
                <a:spcPts val="882"/>
              </a:spcAft>
            </a:pPr>
            <a:r>
              <a:rPr lang="en-US" sz="2200" dirty="0">
                <a:solidFill>
                  <a:schemeClr val="tx1"/>
                </a:solidFill>
              </a:rPr>
              <a:t>It is recommended to allow more than one authentication method </a:t>
            </a:r>
          </a:p>
          <a:p>
            <a:pPr marL="800169" lvl="3">
              <a:spcAft>
                <a:spcPts val="882"/>
              </a:spcAft>
            </a:pPr>
            <a:r>
              <a:rPr lang="en-US" sz="2200" dirty="0">
                <a:solidFill>
                  <a:schemeClr val="tx1"/>
                </a:solidFill>
              </a:rPr>
              <a:t>Multiple methods provide backup in case the primary method is unavailable</a:t>
            </a:r>
          </a:p>
          <a:p>
            <a:pPr marL="576072" lvl="2">
              <a:spcAft>
                <a:spcPts val="882"/>
              </a:spcAft>
            </a:pPr>
            <a:r>
              <a:rPr lang="en-US" sz="2200" dirty="0">
                <a:solidFill>
                  <a:schemeClr val="tx1"/>
                </a:solidFill>
              </a:rPr>
              <a:t>The methods include:</a:t>
            </a:r>
          </a:p>
          <a:p>
            <a:pPr marL="786384" lvl="3">
              <a:spcAft>
                <a:spcPts val="882"/>
              </a:spcAft>
            </a:pPr>
            <a:r>
              <a:rPr lang="en-US" sz="2200" dirty="0">
                <a:solidFill>
                  <a:schemeClr val="tx1"/>
                </a:solidFill>
              </a:rPr>
              <a:t>Notification through mobile app</a:t>
            </a:r>
          </a:p>
          <a:p>
            <a:pPr marL="786384" lvl="3">
              <a:spcAft>
                <a:spcPts val="882"/>
              </a:spcAft>
            </a:pPr>
            <a:r>
              <a:rPr lang="en-US" sz="2200" dirty="0">
                <a:solidFill>
                  <a:schemeClr val="tx1"/>
                </a:solidFill>
              </a:rPr>
              <a:t>Verification code from mobile app</a:t>
            </a:r>
          </a:p>
          <a:p>
            <a:pPr marL="786384" lvl="3">
              <a:spcAft>
                <a:spcPts val="882"/>
              </a:spcAft>
            </a:pPr>
            <a:r>
              <a:rPr lang="en-US" sz="2200" dirty="0">
                <a:solidFill>
                  <a:schemeClr val="tx1"/>
                </a:solidFill>
              </a:rPr>
              <a:t>Call to phone</a:t>
            </a:r>
          </a:p>
          <a:p>
            <a:pPr marL="786384" lvl="3">
              <a:spcAft>
                <a:spcPts val="882"/>
              </a:spcAft>
            </a:pPr>
            <a:r>
              <a:rPr lang="en-US" sz="2200" dirty="0">
                <a:solidFill>
                  <a:schemeClr val="tx1"/>
                </a:solidFill>
              </a:rPr>
              <a:t>Text message to phone</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23924363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Self-Service Password Reset (SSPR) and password writeback:</a:t>
            </a:r>
          </a:p>
          <a:p>
            <a:pPr marL="576072" lvl="2">
              <a:spcAft>
                <a:spcPts val="882"/>
              </a:spcAft>
            </a:pPr>
            <a:r>
              <a:rPr lang="en-US" sz="2200" dirty="0">
                <a:solidFill>
                  <a:schemeClr val="tx1"/>
                </a:solidFill>
              </a:rPr>
              <a:t>To configure SSPR, select one or more authentication methods:</a:t>
            </a:r>
          </a:p>
          <a:p>
            <a:pPr marL="786384" lvl="3">
              <a:spcAft>
                <a:spcPts val="882"/>
              </a:spcAft>
            </a:pPr>
            <a:r>
              <a:rPr lang="en-US" sz="2200" dirty="0">
                <a:solidFill>
                  <a:schemeClr val="tx1"/>
                </a:solidFill>
              </a:rPr>
              <a:t>Mobile app notification</a:t>
            </a:r>
          </a:p>
          <a:p>
            <a:pPr marL="786384" lvl="3">
              <a:spcAft>
                <a:spcPts val="882"/>
              </a:spcAft>
            </a:pPr>
            <a:r>
              <a:rPr lang="en-US" sz="2200" dirty="0">
                <a:solidFill>
                  <a:schemeClr val="tx1"/>
                </a:solidFill>
              </a:rPr>
              <a:t>Mobile app code</a:t>
            </a:r>
          </a:p>
          <a:p>
            <a:pPr marL="786384" lvl="3">
              <a:spcAft>
                <a:spcPts val="882"/>
              </a:spcAft>
            </a:pPr>
            <a:r>
              <a:rPr lang="en-US" sz="2200" dirty="0">
                <a:solidFill>
                  <a:schemeClr val="tx1"/>
                </a:solidFill>
              </a:rPr>
              <a:t>Email</a:t>
            </a:r>
          </a:p>
          <a:p>
            <a:pPr marL="786384" lvl="3">
              <a:spcAft>
                <a:spcPts val="882"/>
              </a:spcAft>
            </a:pPr>
            <a:r>
              <a:rPr lang="en-US" sz="2200" dirty="0">
                <a:solidFill>
                  <a:schemeClr val="tx1"/>
                </a:solidFill>
              </a:rPr>
              <a:t>Mobile phone</a:t>
            </a:r>
          </a:p>
          <a:p>
            <a:pPr marL="786384" lvl="3">
              <a:spcAft>
                <a:spcPts val="882"/>
              </a:spcAft>
            </a:pPr>
            <a:r>
              <a:rPr lang="en-US" sz="2200" dirty="0">
                <a:solidFill>
                  <a:schemeClr val="tx1"/>
                </a:solidFill>
              </a:rPr>
              <a:t>Office phone</a:t>
            </a:r>
          </a:p>
          <a:p>
            <a:pPr marL="786384" lvl="3">
              <a:spcAft>
                <a:spcPts val="882"/>
              </a:spcAft>
            </a:pPr>
            <a:r>
              <a:rPr lang="en-US" sz="2200" dirty="0">
                <a:solidFill>
                  <a:schemeClr val="tx1"/>
                </a:solidFill>
              </a:rPr>
              <a:t>Security questions</a:t>
            </a:r>
          </a:p>
          <a:p>
            <a:pPr marL="576072" lvl="2">
              <a:spcAft>
                <a:spcPts val="882"/>
              </a:spcAft>
            </a:pPr>
            <a:r>
              <a:rPr lang="en-US" sz="2200" dirty="0">
                <a:solidFill>
                  <a:schemeClr val="tx1"/>
                </a:solidFill>
              </a:rPr>
              <a:t>It is recommended to allow more than one authentication method </a:t>
            </a:r>
          </a:p>
          <a:p>
            <a:pPr marL="576072" lvl="2">
              <a:spcAft>
                <a:spcPts val="882"/>
              </a:spcAft>
            </a:pPr>
            <a:r>
              <a:rPr lang="en-US" sz="2200" dirty="0">
                <a:solidFill>
                  <a:schemeClr val="tx1"/>
                </a:solidFill>
              </a:rPr>
              <a:t>To enable password writeback, use Azure AD Connect:</a:t>
            </a:r>
          </a:p>
          <a:p>
            <a:pPr marL="786384" lvl="3">
              <a:spcAft>
                <a:spcPts val="882"/>
              </a:spcAft>
            </a:pPr>
            <a:r>
              <a:rPr lang="en-US" sz="2200" dirty="0">
                <a:solidFill>
                  <a:schemeClr val="tx1"/>
                </a:solidFill>
              </a:rPr>
              <a:t>This effectively allows users to reset passwords of their AD accounts</a:t>
            </a:r>
            <a:endParaRPr lang="en-US" sz="2200" dirty="0">
              <a:solidFill>
                <a:schemeClr val="tx1"/>
              </a:solidFill>
              <a:latin typeface="+mn-lt"/>
            </a:endParaRPr>
          </a:p>
        </p:txBody>
      </p:sp>
    </p:spTree>
    <p:extLst>
      <p:ext uri="{BB962C8B-B14F-4D97-AF65-F5344CB8AC3E}">
        <p14:creationId xmlns:p14="http://schemas.microsoft.com/office/powerpoint/2010/main" val="12249310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fontScale="92500" lnSpcReduction="10000"/>
          </a:bodyPr>
          <a:lstStyle/>
          <a:p>
            <a:pPr>
              <a:spcAft>
                <a:spcPts val="882"/>
              </a:spcAft>
            </a:pPr>
            <a:r>
              <a:rPr lang="en-US" sz="2600" dirty="0">
                <a:solidFill>
                  <a:schemeClr val="tx1"/>
                </a:solidFill>
                <a:latin typeface="+mn-lt"/>
              </a:rPr>
              <a:t>Azure AD password protection for Windows Server Active Directory:</a:t>
            </a:r>
          </a:p>
          <a:p>
            <a:pPr marL="576072" lvl="2">
              <a:spcAft>
                <a:spcPts val="882"/>
              </a:spcAft>
            </a:pPr>
            <a:r>
              <a:rPr lang="en-US" sz="2400" dirty="0">
                <a:solidFill>
                  <a:schemeClr val="tx1"/>
                </a:solidFill>
              </a:rPr>
              <a:t>Facilitates eliminating easily guessed passwords based on a custom list of prohibited words </a:t>
            </a:r>
          </a:p>
          <a:p>
            <a:pPr marL="576072" lvl="2">
              <a:spcAft>
                <a:spcPts val="882"/>
              </a:spcAft>
            </a:pPr>
            <a:r>
              <a:rPr lang="en-US" sz="2400" dirty="0">
                <a:solidFill>
                  <a:schemeClr val="tx1"/>
                </a:solidFill>
              </a:rPr>
              <a:t>Relies on two primary components:</a:t>
            </a:r>
          </a:p>
          <a:p>
            <a:pPr marL="786384" lvl="3">
              <a:spcAft>
                <a:spcPts val="882"/>
              </a:spcAft>
            </a:pPr>
            <a:r>
              <a:rPr lang="en-US" sz="2400" dirty="0">
                <a:solidFill>
                  <a:schemeClr val="tx1"/>
                </a:solidFill>
              </a:rPr>
              <a:t>Azure AD password protection DC agent software </a:t>
            </a:r>
          </a:p>
          <a:p>
            <a:pPr marL="1005840" lvl="4">
              <a:spcAft>
                <a:spcPts val="882"/>
              </a:spcAft>
            </a:pPr>
            <a:r>
              <a:rPr lang="en-US" sz="2400" dirty="0">
                <a:solidFill>
                  <a:schemeClr val="tx1"/>
                </a:solidFill>
              </a:rPr>
              <a:t>Installed on a domain controller running Windows Server 2012 or newer</a:t>
            </a:r>
          </a:p>
          <a:p>
            <a:pPr marL="1005840" lvl="4">
              <a:spcAft>
                <a:spcPts val="882"/>
              </a:spcAft>
            </a:pPr>
            <a:r>
              <a:rPr lang="en-US" sz="2400" dirty="0">
                <a:solidFill>
                  <a:schemeClr val="tx1"/>
                </a:solidFill>
              </a:rPr>
              <a:t>should be installed on all domain controllers to guarantee password protection</a:t>
            </a:r>
          </a:p>
          <a:p>
            <a:pPr marL="1005840" lvl="4">
              <a:spcAft>
                <a:spcPts val="882"/>
              </a:spcAft>
            </a:pPr>
            <a:r>
              <a:rPr lang="en-US" sz="2400" dirty="0">
                <a:solidFill>
                  <a:schemeClr val="tx1"/>
                </a:solidFill>
              </a:rPr>
              <a:t>applies to password changes/resets processed by that domain controller. </a:t>
            </a:r>
          </a:p>
          <a:p>
            <a:pPr marL="786384" lvl="3">
              <a:spcAft>
                <a:spcPts val="882"/>
              </a:spcAft>
            </a:pPr>
            <a:r>
              <a:rPr lang="en-US" sz="2400" dirty="0">
                <a:solidFill>
                  <a:schemeClr val="tx1"/>
                </a:solidFill>
              </a:rPr>
              <a:t>Azure AD Password Protection Proxy service</a:t>
            </a:r>
          </a:p>
          <a:p>
            <a:pPr marL="1005840" lvl="4">
              <a:spcAft>
                <a:spcPts val="882"/>
              </a:spcAft>
            </a:pPr>
            <a:r>
              <a:rPr lang="en-US" sz="2400" dirty="0">
                <a:solidFill>
                  <a:schemeClr val="tx1"/>
                </a:solidFill>
              </a:rPr>
              <a:t>installed on any domain-joined Windows Server 2012 R2 or newer</a:t>
            </a:r>
          </a:p>
          <a:p>
            <a:pPr marL="1005840" lvl="4">
              <a:spcAft>
                <a:spcPts val="882"/>
              </a:spcAft>
            </a:pPr>
            <a:r>
              <a:rPr lang="en-US" sz="2400" dirty="0">
                <a:solidFill>
                  <a:schemeClr val="tx1"/>
                </a:solidFill>
              </a:rPr>
              <a:t>requires .NET 4.7 and connectivity to internet</a:t>
            </a:r>
          </a:p>
          <a:p>
            <a:pPr marL="1005840" lvl="4">
              <a:spcAft>
                <a:spcPts val="882"/>
              </a:spcAft>
            </a:pPr>
            <a:r>
              <a:rPr lang="en-US" sz="2400" dirty="0">
                <a:solidFill>
                  <a:schemeClr val="tx1"/>
                </a:solidFill>
              </a:rPr>
              <a:t>forwards password policy download requests from domain controllers to Azure AD </a:t>
            </a:r>
          </a:p>
          <a:p>
            <a:pPr marL="1005840" lvl="4">
              <a:spcAft>
                <a:spcPts val="882"/>
              </a:spcAft>
            </a:pPr>
            <a:r>
              <a:rPr lang="en-US" sz="2400" dirty="0">
                <a:solidFill>
                  <a:schemeClr val="tx1"/>
                </a:solidFill>
              </a:rPr>
              <a:t>return responses from Azure AD to the DC Agent service</a:t>
            </a:r>
            <a:endParaRPr lang="en-US" sz="2400" dirty="0">
              <a:solidFill>
                <a:schemeClr val="tx1"/>
              </a:solidFill>
              <a:latin typeface="+mn-lt"/>
            </a:endParaRPr>
          </a:p>
        </p:txBody>
      </p:sp>
    </p:spTree>
    <p:extLst>
      <p:ext uri="{BB962C8B-B14F-4D97-AF65-F5344CB8AC3E}">
        <p14:creationId xmlns:p14="http://schemas.microsoft.com/office/powerpoint/2010/main" val="28544742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Smart Lockout</a:t>
            </a:r>
          </a:p>
          <a:p>
            <a:pPr marL="576072" lvl="2">
              <a:spcAft>
                <a:spcPts val="882"/>
              </a:spcAft>
            </a:pPr>
            <a:r>
              <a:rPr lang="en-US" sz="2200" dirty="0">
                <a:solidFill>
                  <a:schemeClr val="tx1"/>
                </a:solidFill>
              </a:rPr>
              <a:t>Can be included in hybrid deployments using password hash sync or pass-through authentication to protect AD user accounts from being locked out by attackers </a:t>
            </a:r>
          </a:p>
          <a:p>
            <a:pPr marL="576072" lvl="2">
              <a:spcAft>
                <a:spcPts val="882"/>
              </a:spcAft>
            </a:pPr>
            <a:r>
              <a:rPr lang="en-US" sz="2200" dirty="0">
                <a:solidFill>
                  <a:schemeClr val="tx1"/>
                </a:solidFill>
              </a:rPr>
              <a:t>When using smart lockout with pass-through authentication, make sure that:</a:t>
            </a:r>
          </a:p>
          <a:p>
            <a:pPr marL="786384" lvl="3">
              <a:spcAft>
                <a:spcPts val="882"/>
              </a:spcAft>
            </a:pPr>
            <a:r>
              <a:rPr lang="en-US" sz="2204" dirty="0">
                <a:solidFill>
                  <a:schemeClr val="tx1"/>
                </a:solidFill>
              </a:rPr>
              <a:t>The Azure AD lockout threshold is less than the AD account lockout threshold. </a:t>
            </a:r>
          </a:p>
          <a:p>
            <a:pPr marL="1005840" lvl="4">
              <a:spcAft>
                <a:spcPts val="882"/>
              </a:spcAft>
            </a:pPr>
            <a:r>
              <a:rPr lang="en-US" sz="2204" dirty="0">
                <a:solidFill>
                  <a:schemeClr val="tx1"/>
                </a:solidFill>
              </a:rPr>
              <a:t>AD account lockout threshold should be at least two times longer</a:t>
            </a:r>
          </a:p>
          <a:p>
            <a:pPr marL="786384" lvl="3">
              <a:spcAft>
                <a:spcPts val="882"/>
              </a:spcAft>
            </a:pPr>
            <a:r>
              <a:rPr lang="en-US" sz="2204" dirty="0">
                <a:solidFill>
                  <a:schemeClr val="tx1"/>
                </a:solidFill>
              </a:rPr>
              <a:t>The Azure AD lockout duration should be longer than the AD </a:t>
            </a:r>
            <a:r>
              <a:rPr lang="en-US" sz="2204" i="1" dirty="0">
                <a:solidFill>
                  <a:schemeClr val="tx1"/>
                </a:solidFill>
              </a:rPr>
              <a:t>reset account lockout counter after</a:t>
            </a:r>
            <a:r>
              <a:rPr lang="en-US" sz="2204" dirty="0">
                <a:solidFill>
                  <a:schemeClr val="tx1"/>
                </a:solidFill>
              </a:rPr>
              <a:t> duration. </a:t>
            </a:r>
          </a:p>
          <a:p>
            <a:pPr marL="1005840" lvl="4">
              <a:spcAft>
                <a:spcPts val="882"/>
              </a:spcAft>
            </a:pPr>
            <a:r>
              <a:rPr lang="en-US" sz="2204" dirty="0">
                <a:solidFill>
                  <a:schemeClr val="tx1"/>
                </a:solidFill>
              </a:rPr>
              <a:t>Note that, when using graphical interface tools, the Azure AD duration is set in seconds, while the AD duration is set in minutes.</a:t>
            </a:r>
            <a:endParaRPr lang="en-US" sz="2204" dirty="0">
              <a:solidFill>
                <a:schemeClr val="tx1"/>
              </a:solidFill>
              <a:latin typeface="+mn-lt"/>
            </a:endParaRPr>
          </a:p>
        </p:txBody>
      </p:sp>
    </p:spTree>
    <p:extLst>
      <p:ext uri="{BB962C8B-B14F-4D97-AF65-F5344CB8AC3E}">
        <p14:creationId xmlns:p14="http://schemas.microsoft.com/office/powerpoint/2010/main" val="11391279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provides access to on-premises web apps via an external URL or an internal portal</a:t>
            </a:r>
          </a:p>
          <a:p>
            <a:pPr marL="576072" lvl="2">
              <a:spcAft>
                <a:spcPts val="882"/>
              </a:spcAft>
            </a:pPr>
            <a:r>
              <a:rPr lang="en-US" sz="2200" dirty="0">
                <a:solidFill>
                  <a:schemeClr val="tx1"/>
                </a:solidFill>
              </a:rPr>
              <a:t>offers single sign-on experience and consistent interface regardless of the app location</a:t>
            </a:r>
          </a:p>
          <a:p>
            <a:pPr marL="576072" lvl="2">
              <a:spcAft>
                <a:spcPts val="882"/>
              </a:spcAft>
            </a:pPr>
            <a:r>
              <a:rPr lang="en-US" sz="2200" dirty="0">
                <a:solidFill>
                  <a:schemeClr val="tx1"/>
                </a:solidFill>
              </a:rPr>
              <a:t>includes support for:</a:t>
            </a:r>
          </a:p>
          <a:p>
            <a:pPr marL="786384" lvl="3">
              <a:spcAft>
                <a:spcPts val="882"/>
              </a:spcAft>
            </a:pPr>
            <a:r>
              <a:rPr lang="en-US" sz="2200" dirty="0">
                <a:solidFill>
                  <a:schemeClr val="tx1"/>
                </a:solidFill>
              </a:rPr>
              <a:t>Web applications that use Windows Integrated Authentication</a:t>
            </a:r>
          </a:p>
          <a:p>
            <a:pPr marL="786384" lvl="3">
              <a:spcAft>
                <a:spcPts val="882"/>
              </a:spcAft>
            </a:pPr>
            <a:r>
              <a:rPr lang="en-US" sz="2200" dirty="0">
                <a:solidFill>
                  <a:schemeClr val="tx1"/>
                </a:solidFill>
              </a:rPr>
              <a:t>Web applications that use form-based or header-based authentication</a:t>
            </a:r>
          </a:p>
          <a:p>
            <a:pPr marL="786384" lvl="3">
              <a:spcAft>
                <a:spcPts val="882"/>
              </a:spcAft>
            </a:pPr>
            <a:r>
              <a:rPr lang="en-US" sz="2200" dirty="0">
                <a:solidFill>
                  <a:schemeClr val="tx1"/>
                </a:solidFill>
              </a:rPr>
              <a:t>Web APIs that you want to expose to rich applications on different devices</a:t>
            </a:r>
          </a:p>
          <a:p>
            <a:pPr marL="786384" lvl="3">
              <a:spcAft>
                <a:spcPts val="882"/>
              </a:spcAft>
            </a:pPr>
            <a:r>
              <a:rPr lang="en-US" sz="2200" dirty="0">
                <a:solidFill>
                  <a:schemeClr val="tx1"/>
                </a:solidFill>
              </a:rPr>
              <a:t>Applications hosted behind a Remote Desktop Gateway</a:t>
            </a:r>
          </a:p>
          <a:p>
            <a:pPr marL="786384" lvl="3">
              <a:spcAft>
                <a:spcPts val="882"/>
              </a:spcAft>
            </a:pPr>
            <a:r>
              <a:rPr lang="en-US" sz="2200" dirty="0">
                <a:solidFill>
                  <a:schemeClr val="tx1"/>
                </a:solidFill>
              </a:rPr>
              <a:t>Rich client apps integrated with the Active Directory Authentication Library</a:t>
            </a:r>
            <a:endParaRPr lang="en-US" sz="2200" dirty="0">
              <a:solidFill>
                <a:schemeClr val="tx1"/>
              </a:solidFill>
              <a:latin typeface="+mn-lt"/>
            </a:endParaRPr>
          </a:p>
        </p:txBody>
      </p:sp>
    </p:spTree>
    <p:extLst>
      <p:ext uri="{BB962C8B-B14F-4D97-AF65-F5344CB8AC3E}">
        <p14:creationId xmlns:p14="http://schemas.microsoft.com/office/powerpoint/2010/main" val="7002333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082302"/>
            <a:ext cx="11653523" cy="6081418"/>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Relies on the following components:</a:t>
            </a:r>
          </a:p>
          <a:p>
            <a:pPr marL="786384" lvl="3">
              <a:spcAft>
                <a:spcPts val="882"/>
              </a:spcAft>
            </a:pPr>
            <a:r>
              <a:rPr lang="en-US" sz="2200" b="1" dirty="0">
                <a:solidFill>
                  <a:schemeClr val="tx1"/>
                </a:solidFill>
              </a:rPr>
              <a:t>Endpoint</a:t>
            </a:r>
            <a:r>
              <a:rPr lang="en-US" sz="2200" dirty="0">
                <a:solidFill>
                  <a:schemeClr val="tx1"/>
                </a:solidFill>
              </a:rPr>
              <a:t>: a URL or a portal via which </a:t>
            </a:r>
            <a:br>
              <a:rPr lang="en-US" sz="2200" dirty="0">
                <a:solidFill>
                  <a:schemeClr val="tx1"/>
                </a:solidFill>
              </a:rPr>
            </a:br>
            <a:r>
              <a:rPr lang="en-US" sz="2200" dirty="0">
                <a:solidFill>
                  <a:schemeClr val="tx1"/>
                </a:solidFill>
              </a:rPr>
              <a:t>users access on-premises apps</a:t>
            </a:r>
          </a:p>
          <a:p>
            <a:pPr marL="786384" lvl="3">
              <a:spcAft>
                <a:spcPts val="882"/>
              </a:spcAft>
            </a:pPr>
            <a:r>
              <a:rPr lang="en-US" sz="2200" b="1" dirty="0">
                <a:solidFill>
                  <a:schemeClr val="tx1"/>
                </a:solidFill>
              </a:rPr>
              <a:t>Azure AD tenant</a:t>
            </a:r>
            <a:r>
              <a:rPr lang="en-US" sz="2200" dirty="0">
                <a:solidFill>
                  <a:schemeClr val="tx1"/>
                </a:solidFill>
              </a:rPr>
              <a:t>: authenticates users</a:t>
            </a:r>
          </a:p>
          <a:p>
            <a:pPr marL="786384" lvl="3">
              <a:spcAft>
                <a:spcPts val="882"/>
              </a:spcAft>
            </a:pPr>
            <a:r>
              <a:rPr lang="en-US" sz="2200" b="1" dirty="0">
                <a:solidFill>
                  <a:schemeClr val="tx1"/>
                </a:solidFill>
              </a:rPr>
              <a:t>Application Proxy service</a:t>
            </a:r>
            <a:r>
              <a:rPr lang="en-US" sz="2200" dirty="0">
                <a:solidFill>
                  <a:schemeClr val="tx1"/>
                </a:solidFill>
              </a:rPr>
              <a:t>: a cloud service hosted by Azure AD that passes sign-in tokens from users to Application Proxy Connector</a:t>
            </a:r>
          </a:p>
          <a:p>
            <a:pPr marL="786384" lvl="3">
              <a:spcAft>
                <a:spcPts val="882"/>
              </a:spcAft>
            </a:pPr>
            <a:r>
              <a:rPr lang="en-US" sz="2200" b="1" dirty="0">
                <a:solidFill>
                  <a:schemeClr val="tx1"/>
                </a:solidFill>
              </a:rPr>
              <a:t>Application Proxy Connector</a:t>
            </a:r>
            <a:r>
              <a:rPr lang="en-US" sz="2200" dirty="0">
                <a:solidFill>
                  <a:schemeClr val="tx1"/>
                </a:solidFill>
              </a:rPr>
              <a:t>: a lightweight agent managing communication between on-premises apps and the Application Proxy service via an outbound connection</a:t>
            </a:r>
          </a:p>
          <a:p>
            <a:pPr marL="1005840" lvl="4">
              <a:spcAft>
                <a:spcPts val="882"/>
              </a:spcAft>
            </a:pPr>
            <a:r>
              <a:rPr lang="en-US" sz="2200" dirty="0">
                <a:solidFill>
                  <a:schemeClr val="tx1"/>
                </a:solidFill>
              </a:rPr>
              <a:t>Eliminates the need for opening inbound ports on perimeter firewalls</a:t>
            </a:r>
          </a:p>
          <a:p>
            <a:pPr marL="1005840" lvl="4">
              <a:spcAft>
                <a:spcPts val="882"/>
              </a:spcAft>
            </a:pPr>
            <a:r>
              <a:rPr lang="en-US" sz="2200" dirty="0">
                <a:solidFill>
                  <a:schemeClr val="tx1"/>
                </a:solidFill>
              </a:rPr>
              <a:t>Requires on-premises Windows Server 2012 R2 or newer with TLS 1.2 enabled</a:t>
            </a:r>
          </a:p>
          <a:p>
            <a:pPr marL="1234440" lvl="5">
              <a:spcAft>
                <a:spcPts val="882"/>
              </a:spcAft>
            </a:pPr>
            <a:r>
              <a:rPr lang="en-US" sz="2200" dirty="0">
                <a:solidFill>
                  <a:schemeClr val="tx1"/>
                </a:solidFill>
              </a:rPr>
              <a:t>domain joined </a:t>
            </a:r>
            <a:r>
              <a:rPr lang="en-US" sz="2200" dirty="0"/>
              <a:t>for SSO </a:t>
            </a:r>
            <a:r>
              <a:rPr lang="en-US" sz="2200" dirty="0">
                <a:solidFill>
                  <a:schemeClr val="tx1"/>
                </a:solidFill>
              </a:rPr>
              <a:t>to WIA apps (to allow Kerberos Constrained Delegation)</a:t>
            </a:r>
          </a:p>
          <a:p>
            <a:pPr marL="786384" lvl="3">
              <a:spcAft>
                <a:spcPts val="882"/>
              </a:spcAft>
            </a:pPr>
            <a:r>
              <a:rPr lang="en-US" sz="2200" b="1" dirty="0">
                <a:solidFill>
                  <a:schemeClr val="tx1"/>
                </a:solidFill>
              </a:rPr>
              <a:t>Active Directory</a:t>
            </a:r>
            <a:r>
              <a:rPr lang="en-US" sz="2200" dirty="0">
                <a:solidFill>
                  <a:schemeClr val="tx1"/>
                </a:solidFill>
              </a:rPr>
              <a:t>:</a:t>
            </a:r>
            <a:r>
              <a:rPr lang="en-US" sz="2200" b="1" dirty="0">
                <a:solidFill>
                  <a:schemeClr val="tx1"/>
                </a:solidFill>
              </a:rPr>
              <a:t> </a:t>
            </a:r>
            <a:r>
              <a:rPr lang="en-US" sz="2200" dirty="0">
                <a:solidFill>
                  <a:schemeClr val="tx1"/>
                </a:solidFill>
              </a:rPr>
              <a:t>performs authentication required to access on-premises apps</a:t>
            </a:r>
          </a:p>
        </p:txBody>
      </p:sp>
      <p:pic>
        <p:nvPicPr>
          <p:cNvPr id="8194" name="Picture 2" descr="The diagram illustrating AzureAD Application Proxy, with a user and the user's computer on the left hand side, connected via dashed unidirectional arrows with Azure Active Directory and Application Proxy Service. Application Proxy Service, in turn, communicates with Application Proxy Connector, Web server and AD domain controllers, all residing in the on-premises environment.">
            <a:extLst>
              <a:ext uri="{FF2B5EF4-FFF2-40B4-BE49-F238E27FC236}">
                <a16:creationId xmlns:a16="http://schemas.microsoft.com/office/drawing/2014/main" id="{A06BD418-CFFA-492A-9995-11F7C88703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4989" y="1189176"/>
            <a:ext cx="5972175" cy="2124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86120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Customer situation</a:t>
            </a:r>
            <a:r>
              <a:rPr lang="en-US" sz="4900" dirty="0">
                <a:solidFill>
                  <a:schemeClr val="tx1"/>
                </a:solidFill>
                <a:cs typeface="Segoe UI" panose="020B0502040204020203" pitchFamily="34" charset="0"/>
              </a:rPr>
              <a:t>: Contoso</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38E6440D-7DEF-4F6B-AA55-CEA1DCDFFBBA}"/>
              </a:ext>
            </a:extLst>
          </p:cNvPr>
          <p:cNvSpPr>
            <a:spLocks noGrp="1"/>
          </p:cNvSpPr>
          <p:nvPr>
            <p:ph type="body" sz="quarter" idx="10"/>
          </p:nvPr>
        </p:nvSpPr>
        <p:spPr>
          <a:xfrm>
            <a:off x="269239" y="1189177"/>
            <a:ext cx="11748590" cy="5379312"/>
          </a:xfrm>
        </p:spPr>
        <p:txBody>
          <a:bodyPr>
            <a:normAutofit/>
          </a:bodyPr>
          <a:lstStyle/>
          <a:p>
            <a:r>
              <a:rPr lang="en-US" sz="2800" dirty="0">
                <a:latin typeface="+mn-lt"/>
              </a:rPr>
              <a:t>A medium size financial services company:</a:t>
            </a:r>
          </a:p>
          <a:p>
            <a:pPr lvl="1"/>
            <a:r>
              <a:rPr lang="en-US" sz="2400" dirty="0">
                <a:latin typeface="+mn-lt"/>
              </a:rPr>
              <a:t>headquarters in New York </a:t>
            </a:r>
          </a:p>
          <a:p>
            <a:pPr lvl="1"/>
            <a:r>
              <a:rPr lang="en-US" sz="2400" dirty="0">
                <a:latin typeface="+mn-lt"/>
              </a:rPr>
              <a:t>branch office in San Francisco</a:t>
            </a:r>
          </a:p>
          <a:p>
            <a:pPr lvl="1"/>
            <a:r>
              <a:rPr lang="en-US" sz="2400" dirty="0">
                <a:latin typeface="+mn-lt"/>
              </a:rPr>
              <a:t>operating on-premises, with infrastructure running on the Windows platform</a:t>
            </a:r>
          </a:p>
          <a:p>
            <a:r>
              <a:rPr lang="en-US" sz="2800" dirty="0">
                <a:latin typeface="+mn-lt"/>
              </a:rPr>
              <a:t>Contoso is facing challenges related to increased workforce mobility:</a:t>
            </a:r>
          </a:p>
          <a:p>
            <a:pPr lvl="1"/>
            <a:r>
              <a:rPr lang="en-US" sz="2400" dirty="0">
                <a:latin typeface="+mn-lt"/>
              </a:rPr>
              <a:t>Contoso management is concerned about property costs:</a:t>
            </a:r>
          </a:p>
          <a:p>
            <a:pPr lvl="2"/>
            <a:r>
              <a:rPr lang="en-US" sz="2200" dirty="0">
                <a:latin typeface="+mn-lt"/>
              </a:rPr>
              <a:t>considering implementing a flexible work arrangement policy to allow employees to work from home, using either corporate- and employee-owned devices</a:t>
            </a:r>
          </a:p>
          <a:p>
            <a:pPr lvl="1"/>
            <a:r>
              <a:rPr lang="en-US" sz="2400" dirty="0">
                <a:latin typeface="+mn-lt"/>
              </a:rPr>
              <a:t>Contoso's Information Security is concerned about:</a:t>
            </a:r>
          </a:p>
          <a:p>
            <a:pPr lvl="2"/>
            <a:r>
              <a:rPr lang="en-US" sz="2200" dirty="0">
                <a:latin typeface="+mn-lt"/>
              </a:rPr>
              <a:t>lack of controls that would prevent access from unauthorized or non-compliant systems</a:t>
            </a:r>
          </a:p>
          <a:p>
            <a:pPr lvl="2"/>
            <a:r>
              <a:rPr lang="en-US" sz="2200" dirty="0">
                <a:latin typeface="+mn-lt"/>
              </a:rPr>
              <a:t>using traditional VPN technologies or DirectAccess, which provide excessive access to on-premises infrastructure</a:t>
            </a:r>
          </a:p>
          <a:p>
            <a:endParaRPr lang="en-US" sz="1800" dirty="0">
              <a:solidFill>
                <a:schemeClr val="tx1"/>
              </a:solidFill>
            </a:endParaRPr>
          </a:p>
        </p:txBody>
      </p:sp>
    </p:spTree>
    <p:extLst>
      <p:ext uri="{BB962C8B-B14F-4D97-AF65-F5344CB8AC3E}">
        <p14:creationId xmlns:p14="http://schemas.microsoft.com/office/powerpoint/2010/main" val="2196134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11655840" cy="5769184"/>
          </a:xfrm>
        </p:spPr>
        <p:txBody>
          <a:bodyPr>
            <a:normAutofit/>
          </a:bodyPr>
          <a:lstStyle/>
          <a:p>
            <a:pPr>
              <a:spcAft>
                <a:spcPts val="882"/>
              </a:spcAft>
            </a:pPr>
            <a:r>
              <a:rPr lang="en-US" sz="2400" dirty="0">
                <a:solidFill>
                  <a:schemeClr val="tx1"/>
                </a:solidFill>
                <a:latin typeface="+mn-lt"/>
              </a:rPr>
              <a:t>Network connectivity between Active Directory and Azure Active Directory:</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 of network connectivity will result in pass-through authentication failures</a:t>
            </a:r>
          </a:p>
          <a:p>
            <a:pPr marL="576072" lvl="2">
              <a:spcAft>
                <a:spcPts val="882"/>
              </a:spcAft>
            </a:pPr>
            <a:r>
              <a:rPr lang="en-US" sz="2200" dirty="0">
                <a:solidFill>
                  <a:schemeClr val="tx1"/>
                </a:solidFill>
              </a:rPr>
              <a:t>To mitigate the risk of failures:</a:t>
            </a:r>
          </a:p>
          <a:p>
            <a:pPr marL="786384" lvl="3">
              <a:spcAft>
                <a:spcPts val="882"/>
              </a:spcAft>
            </a:pPr>
            <a:r>
              <a:rPr lang="en-US" sz="2200" dirty="0">
                <a:solidFill>
                  <a:schemeClr val="tx1"/>
                </a:solidFill>
              </a:rPr>
              <a:t>Implement password hash synchronization as a failover authentication mechanism</a:t>
            </a:r>
          </a:p>
          <a:p>
            <a:pPr marL="786384" lvl="3">
              <a:spcAft>
                <a:spcPts val="882"/>
              </a:spcAft>
            </a:pPr>
            <a:r>
              <a:rPr lang="en-US" sz="2200" dirty="0">
                <a:solidFill>
                  <a:schemeClr val="tx1"/>
                </a:solidFill>
              </a:rPr>
              <a:t>Extend AD environment to Azure by:</a:t>
            </a:r>
          </a:p>
          <a:p>
            <a:pPr marL="1005840" lvl="4">
              <a:spcAft>
                <a:spcPts val="882"/>
              </a:spcAft>
            </a:pPr>
            <a:r>
              <a:rPr lang="en-US" sz="2200" dirty="0">
                <a:solidFill>
                  <a:schemeClr val="tx1"/>
                </a:solidFill>
              </a:rPr>
              <a:t>Implementing an Azure virtual network</a:t>
            </a:r>
          </a:p>
          <a:p>
            <a:pPr marL="1005840" lvl="4">
              <a:spcAft>
                <a:spcPts val="882"/>
              </a:spcAft>
            </a:pPr>
            <a:r>
              <a:rPr lang="en-US" sz="2200" dirty="0">
                <a:solidFill>
                  <a:schemeClr val="tx1"/>
                </a:solidFill>
              </a:rPr>
              <a:t>Establishing a S2S VPN or ExpressRoute connection between AD and the Azure virtual network </a:t>
            </a:r>
          </a:p>
          <a:p>
            <a:pPr marL="1005840" lvl="4">
              <a:spcAft>
                <a:spcPts val="882"/>
              </a:spcAft>
            </a:pPr>
            <a:r>
              <a:rPr lang="en-US" sz="2200" dirty="0">
                <a:solidFill>
                  <a:schemeClr val="tx1"/>
                </a:solidFill>
              </a:rPr>
              <a:t>Deploying additional AD domain controllers into the Azure virtual network</a:t>
            </a:r>
          </a:p>
          <a:p>
            <a:pPr marL="1005840" lvl="4">
              <a:spcAft>
                <a:spcPts val="882"/>
              </a:spcAft>
            </a:pPr>
            <a:r>
              <a:rPr lang="en-US" sz="2200" dirty="0">
                <a:solidFill>
                  <a:schemeClr val="tx1"/>
                </a:solidFill>
              </a:rPr>
              <a:t>Installing additional pass-through authentication agents on Azure VMs in the same Azure virtual network. </a:t>
            </a:r>
          </a:p>
        </p:txBody>
      </p:sp>
    </p:spTree>
    <p:extLst>
      <p:ext uri="{BB962C8B-B14F-4D97-AF65-F5344CB8AC3E}">
        <p14:creationId xmlns:p14="http://schemas.microsoft.com/office/powerpoint/2010/main" val="9489498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synchronization engine:</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 of the engine or network connectivity will prevent synchronization of changes:</a:t>
            </a:r>
          </a:p>
          <a:p>
            <a:pPr marL="1005840" lvl="4">
              <a:spcAft>
                <a:spcPts val="882"/>
              </a:spcAft>
            </a:pPr>
            <a:r>
              <a:rPr lang="en-US" sz="2200" dirty="0">
                <a:solidFill>
                  <a:schemeClr val="tx1"/>
                </a:solidFill>
              </a:rPr>
              <a:t>This includes password and AD object changes (e.g. disabling of user accounts)</a:t>
            </a:r>
          </a:p>
          <a:p>
            <a:pPr marL="1005840" lvl="4">
              <a:spcAft>
                <a:spcPts val="882"/>
              </a:spcAft>
            </a:pPr>
            <a:r>
              <a:rPr lang="en-US" sz="2200" dirty="0">
                <a:solidFill>
                  <a:schemeClr val="tx1"/>
                </a:solidFill>
              </a:rPr>
              <a:t>Downtime has lesser impact in pass-through and federated authentication scenarios</a:t>
            </a:r>
          </a:p>
          <a:p>
            <a:pPr marL="576072" lvl="2">
              <a:spcAft>
                <a:spcPts val="882"/>
              </a:spcAft>
            </a:pPr>
            <a:r>
              <a:rPr lang="en-US" sz="2200" dirty="0">
                <a:solidFill>
                  <a:schemeClr val="tx1"/>
                </a:solidFill>
              </a:rPr>
              <a:t>To mitigate, install Azure AD Connect on another server in the staging mode:</a:t>
            </a:r>
          </a:p>
          <a:p>
            <a:pPr marL="786384" lvl="3">
              <a:spcAft>
                <a:spcPts val="882"/>
              </a:spcAft>
            </a:pPr>
            <a:r>
              <a:rPr lang="en-US" sz="2200" dirty="0">
                <a:solidFill>
                  <a:schemeClr val="tx1"/>
                </a:solidFill>
              </a:rPr>
              <a:t>The staging mode option is supported directly by the installation wizard</a:t>
            </a:r>
          </a:p>
          <a:p>
            <a:pPr marL="786384" lvl="3">
              <a:spcAft>
                <a:spcPts val="882"/>
              </a:spcAft>
            </a:pPr>
            <a:r>
              <a:rPr lang="en-US" sz="2200" dirty="0">
                <a:solidFill>
                  <a:schemeClr val="tx1"/>
                </a:solidFill>
              </a:rPr>
              <a:t>Failover can be performed by re-running the wizard on the staging server</a:t>
            </a:r>
          </a:p>
          <a:p>
            <a:pPr marL="786384" lvl="3">
              <a:spcAft>
                <a:spcPts val="882"/>
              </a:spcAft>
            </a:pPr>
            <a:r>
              <a:rPr lang="en-US" sz="2200" dirty="0">
                <a:solidFill>
                  <a:schemeClr val="tx1"/>
                </a:solidFill>
              </a:rPr>
              <a:t>In the staging mode, the sync engine imports and synchronizes data, but does not export it</a:t>
            </a:r>
          </a:p>
          <a:p>
            <a:pPr marL="786384" lvl="3">
              <a:spcAft>
                <a:spcPts val="882"/>
              </a:spcAft>
            </a:pPr>
            <a:r>
              <a:rPr lang="en-US" sz="2200" dirty="0">
                <a:solidFill>
                  <a:schemeClr val="tx1"/>
                </a:solidFill>
              </a:rPr>
              <a:t>Password sync and password writeback are disabled while in staging mode</a:t>
            </a:r>
          </a:p>
        </p:txBody>
      </p:sp>
    </p:spTree>
    <p:extLst>
      <p:ext uri="{BB962C8B-B14F-4D97-AF65-F5344CB8AC3E}">
        <p14:creationId xmlns:p14="http://schemas.microsoft.com/office/powerpoint/2010/main" val="3144605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pass-through authentication agent:</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Failures will result in pass-through authentication failures</a:t>
            </a:r>
          </a:p>
          <a:p>
            <a:pPr marL="576072" lvl="2">
              <a:spcAft>
                <a:spcPts val="882"/>
              </a:spcAft>
            </a:pPr>
            <a:r>
              <a:rPr lang="en-US" sz="2200" dirty="0">
                <a:solidFill>
                  <a:schemeClr val="tx1"/>
                </a:solidFill>
              </a:rPr>
              <a:t>To mitigate:</a:t>
            </a:r>
          </a:p>
          <a:p>
            <a:pPr marL="786384" lvl="3">
              <a:spcAft>
                <a:spcPts val="882"/>
              </a:spcAft>
            </a:pPr>
            <a:r>
              <a:rPr lang="en-US" sz="2200" dirty="0">
                <a:solidFill>
                  <a:schemeClr val="tx1"/>
                </a:solidFill>
              </a:rPr>
              <a:t>Install two or more (three are recommended) authentication agents</a:t>
            </a:r>
          </a:p>
          <a:p>
            <a:pPr marL="786384" lvl="3">
              <a:spcAft>
                <a:spcPts val="882"/>
              </a:spcAft>
            </a:pPr>
            <a:r>
              <a:rPr lang="en-US" sz="2200" dirty="0">
                <a:solidFill>
                  <a:schemeClr val="tx1"/>
                </a:solidFill>
              </a:rPr>
              <a:t>Installing multiple agents ensures high availability, but not deterministic load balancing</a:t>
            </a:r>
          </a:p>
          <a:p>
            <a:pPr marL="786384" lvl="3">
              <a:spcAft>
                <a:spcPts val="882"/>
              </a:spcAft>
            </a:pPr>
            <a:r>
              <a:rPr lang="en-US" sz="2200" dirty="0">
                <a:solidFill>
                  <a:schemeClr val="tx1"/>
                </a:solidFill>
              </a:rPr>
              <a:t>To determine the number, consider the peak and average load of sign-in requests </a:t>
            </a:r>
          </a:p>
          <a:p>
            <a:pPr marL="786384" lvl="3">
              <a:spcAft>
                <a:spcPts val="882"/>
              </a:spcAft>
            </a:pPr>
            <a:r>
              <a:rPr lang="en-US" sz="2200" dirty="0">
                <a:solidFill>
                  <a:schemeClr val="tx1"/>
                </a:solidFill>
              </a:rPr>
              <a:t>An agent can handle 300-400 authentications/sec on a 4-core CPU, 16-GB RAM server</a:t>
            </a:r>
          </a:p>
          <a:p>
            <a:pPr lvl="3">
              <a:spcAft>
                <a:spcPts val="882"/>
              </a:spcAft>
            </a:pPr>
            <a:endParaRPr lang="en-US" sz="2200" dirty="0">
              <a:solidFill>
                <a:schemeClr val="tx1"/>
              </a:solidFill>
            </a:endParaRPr>
          </a:p>
        </p:txBody>
      </p:sp>
    </p:spTree>
    <p:extLst>
      <p:ext uri="{BB962C8B-B14F-4D97-AF65-F5344CB8AC3E}">
        <p14:creationId xmlns:p14="http://schemas.microsoft.com/office/powerpoint/2010/main" val="39453641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Password Protection for Windows Server Active Directory:</a:t>
            </a:r>
          </a:p>
          <a:p>
            <a:pPr marL="576072" lvl="2">
              <a:spcAft>
                <a:spcPts val="882"/>
              </a:spcAft>
            </a:pPr>
            <a:r>
              <a:rPr lang="en-US" sz="2200" dirty="0">
                <a:solidFill>
                  <a:schemeClr val="tx1"/>
                </a:solidFill>
              </a:rPr>
              <a:t>Should be highly available and performant:</a:t>
            </a:r>
          </a:p>
          <a:p>
            <a:pPr marL="800169" lvl="3">
              <a:spcAft>
                <a:spcPts val="882"/>
              </a:spcAft>
            </a:pPr>
            <a:r>
              <a:rPr lang="en-US" sz="2200" dirty="0">
                <a:solidFill>
                  <a:schemeClr val="tx1"/>
                </a:solidFill>
              </a:rPr>
              <a:t>Proxy servers must be available to download new password policies from Azure</a:t>
            </a:r>
          </a:p>
          <a:p>
            <a:pPr marL="800169" lvl="3">
              <a:spcAft>
                <a:spcPts val="882"/>
              </a:spcAft>
            </a:pPr>
            <a:r>
              <a:rPr lang="en-US" sz="2200" dirty="0">
                <a:solidFill>
                  <a:schemeClr val="tx1"/>
                </a:solidFill>
              </a:rPr>
              <a:t>DC Agents calls proxy servers in round-robin fashion and skip non-responding ones</a:t>
            </a:r>
          </a:p>
          <a:p>
            <a:pPr marL="576072" lvl="2">
              <a:spcAft>
                <a:spcPts val="882"/>
              </a:spcAft>
            </a:pPr>
            <a:r>
              <a:rPr lang="en-US" sz="2200" dirty="0">
                <a:solidFill>
                  <a:schemeClr val="tx1"/>
                </a:solidFill>
              </a:rPr>
              <a:t>To mitigate:</a:t>
            </a:r>
          </a:p>
          <a:p>
            <a:pPr marL="800169" lvl="3">
              <a:spcAft>
                <a:spcPts val="882"/>
              </a:spcAft>
            </a:pPr>
            <a:r>
              <a:rPr lang="en-US" sz="2200" dirty="0">
                <a:solidFill>
                  <a:schemeClr val="tx1"/>
                </a:solidFill>
              </a:rPr>
              <a:t>Deploy two proxy servers to ensure availability</a:t>
            </a:r>
          </a:p>
          <a:p>
            <a:pPr marL="1005840" lvl="4">
              <a:spcAft>
                <a:spcPts val="882"/>
              </a:spcAft>
            </a:pPr>
            <a:r>
              <a:rPr lang="en-US" sz="2200" dirty="0">
                <a:solidFill>
                  <a:schemeClr val="tx1"/>
                </a:solidFill>
              </a:rPr>
              <a:t>The DC Agent maintains a local cache of the most recently downloaded password policy and enforces it even if proxy servers are not available. </a:t>
            </a:r>
          </a:p>
          <a:p>
            <a:pPr marL="1005840" lvl="4">
              <a:spcAft>
                <a:spcPts val="882"/>
              </a:spcAft>
            </a:pPr>
            <a:r>
              <a:rPr lang="en-US" sz="2200" dirty="0">
                <a:solidFill>
                  <a:schemeClr val="tx1"/>
                </a:solidFill>
              </a:rPr>
              <a:t>Brief outages of the proxy servers do not impact significantly</a:t>
            </a:r>
          </a:p>
          <a:p>
            <a:pPr marL="1234440" lvl="4">
              <a:spcAft>
                <a:spcPts val="882"/>
              </a:spcAft>
            </a:pPr>
            <a:r>
              <a:rPr lang="en-US" sz="2200" dirty="0">
                <a:solidFill>
                  <a:schemeClr val="tx1"/>
                </a:solidFill>
              </a:rPr>
              <a:t>Update frequency for password policies is usually days, not hours or less.</a:t>
            </a:r>
          </a:p>
          <a:p>
            <a:pPr marL="800169" lvl="3">
              <a:spcAft>
                <a:spcPts val="882"/>
              </a:spcAft>
            </a:pPr>
            <a:endParaRPr lang="en-US" sz="2200" dirty="0">
              <a:solidFill>
                <a:schemeClr val="tx1"/>
              </a:solidFill>
            </a:endParaRPr>
          </a:p>
        </p:txBody>
      </p:sp>
    </p:spTree>
    <p:extLst>
      <p:ext uri="{BB962C8B-B14F-4D97-AF65-F5344CB8AC3E}">
        <p14:creationId xmlns:p14="http://schemas.microsoft.com/office/powerpoint/2010/main" val="2515216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Should be highly available and performant</a:t>
            </a:r>
          </a:p>
          <a:p>
            <a:pPr marL="800169" lvl="3">
              <a:spcAft>
                <a:spcPts val="882"/>
              </a:spcAft>
            </a:pPr>
            <a:r>
              <a:rPr lang="en-US" sz="2200" dirty="0">
                <a:solidFill>
                  <a:schemeClr val="tx1"/>
                </a:solidFill>
              </a:rPr>
              <a:t>Failures will affect access to applications</a:t>
            </a:r>
          </a:p>
          <a:p>
            <a:pPr marL="576072" lvl="2">
              <a:spcAft>
                <a:spcPts val="882"/>
              </a:spcAft>
            </a:pPr>
            <a:r>
              <a:rPr lang="en-US" sz="2200" dirty="0">
                <a:solidFill>
                  <a:schemeClr val="tx1"/>
                </a:solidFill>
              </a:rPr>
              <a:t>To mitigate:</a:t>
            </a:r>
          </a:p>
          <a:p>
            <a:pPr marL="800169" lvl="3">
              <a:spcAft>
                <a:spcPts val="882"/>
              </a:spcAft>
            </a:pPr>
            <a:r>
              <a:rPr lang="en-US" sz="2200" dirty="0">
                <a:solidFill>
                  <a:schemeClr val="tx1"/>
                </a:solidFill>
              </a:rPr>
              <a:t>Install two or more connectors and organize them into connector groups:</a:t>
            </a:r>
          </a:p>
          <a:p>
            <a:pPr marL="1024265" lvl="4">
              <a:spcAft>
                <a:spcPts val="882"/>
              </a:spcAft>
            </a:pPr>
            <a:r>
              <a:rPr lang="en-US" sz="2200" dirty="0">
                <a:solidFill>
                  <a:schemeClr val="tx1"/>
                </a:solidFill>
              </a:rPr>
              <a:t>Each group handles traffic to specific set of applications. </a:t>
            </a:r>
          </a:p>
          <a:p>
            <a:pPr marL="1024265" lvl="4">
              <a:spcAft>
                <a:spcPts val="882"/>
              </a:spcAft>
            </a:pPr>
            <a:r>
              <a:rPr lang="en-US" sz="2200" dirty="0">
                <a:solidFill>
                  <a:schemeClr val="tx1"/>
                </a:solidFill>
              </a:rPr>
              <a:t>Each group should have at least two connectors to provide high availability</a:t>
            </a:r>
          </a:p>
          <a:p>
            <a:pPr marL="1024265" lvl="4">
              <a:spcAft>
                <a:spcPts val="882"/>
              </a:spcAft>
            </a:pPr>
            <a:r>
              <a:rPr lang="en-US" sz="2200" dirty="0">
                <a:solidFill>
                  <a:schemeClr val="tx1"/>
                </a:solidFill>
              </a:rPr>
              <a:t>Groups can improve latency when accessing apps in different regions</a:t>
            </a:r>
          </a:p>
          <a:p>
            <a:pPr marL="1024265" lvl="4">
              <a:spcAft>
                <a:spcPts val="882"/>
              </a:spcAft>
            </a:pPr>
            <a:r>
              <a:rPr lang="en-US" sz="2200" dirty="0">
                <a:solidFill>
                  <a:schemeClr val="tx1"/>
                </a:solidFill>
              </a:rPr>
              <a:t>For connector sizing info, refer to </a:t>
            </a:r>
            <a:r>
              <a:rPr lang="en-US" sz="2200" dirty="0">
                <a:solidFill>
                  <a:schemeClr val="tx1"/>
                </a:solidFill>
                <a:hlinkClick r:id="rId3">
                  <a:extLst>
                    <a:ext uri="{A12FA001-AC4F-418D-AE19-62706E023703}">
                      <ahyp:hlinkClr xmlns:ahyp="http://schemas.microsoft.com/office/drawing/2018/hyperlinkcolor" val="tx"/>
                    </a:ext>
                  </a:extLst>
                </a:hlinkClick>
              </a:rPr>
              <a:t>https://docs.microsoft.com/en-us/azure/active-directory/manage-apps/application-proxy-connectors</a:t>
            </a:r>
            <a:r>
              <a:rPr lang="en-US" sz="2200" dirty="0">
                <a:solidFill>
                  <a:schemeClr val="tx1"/>
                </a:solidFill>
              </a:rPr>
              <a:t> </a:t>
            </a:r>
          </a:p>
          <a:p>
            <a:pPr marL="576072" lvl="2">
              <a:spcAft>
                <a:spcPts val="882"/>
              </a:spcAft>
            </a:pPr>
            <a:r>
              <a:rPr lang="en-US" sz="2200" dirty="0">
                <a:solidFill>
                  <a:schemeClr val="tx1"/>
                </a:solidFill>
              </a:rPr>
              <a:t>Azure AD Password Protection Proxy and Application Proxy should not be installed on the same server (different versions of the Microsoft Azure AD Connect Agent Updater service)</a:t>
            </a:r>
          </a:p>
        </p:txBody>
      </p:sp>
      <p:pic>
        <p:nvPicPr>
          <p:cNvPr id="4" name="Picture 3" descr="The diagram illustrating resilient configuration of Azure AD Application Proxy, organized into two Site Connector groups, corresponding to two on-premises datacenters, and their local backend apps.">
            <a:extLst>
              <a:ext uri="{FF2B5EF4-FFF2-40B4-BE49-F238E27FC236}">
                <a16:creationId xmlns:a16="http://schemas.microsoft.com/office/drawing/2014/main" id="{EC14C405-4517-476A-AC07-8115E0FCEB94}"/>
              </a:ext>
            </a:extLst>
          </p:cNvPr>
          <p:cNvPicPr>
            <a:picLocks noChangeAspect="1"/>
          </p:cNvPicPr>
          <p:nvPr/>
        </p:nvPicPr>
        <p:blipFill>
          <a:blip r:embed="rId4"/>
          <a:stretch>
            <a:fillRect/>
          </a:stretch>
        </p:blipFill>
        <p:spPr>
          <a:xfrm>
            <a:off x="6188864" y="1330036"/>
            <a:ext cx="5781463" cy="1644935"/>
          </a:xfrm>
          <a:prstGeom prst="rect">
            <a:avLst/>
          </a:prstGeom>
        </p:spPr>
      </p:pic>
    </p:spTree>
    <p:extLst>
      <p:ext uri="{BB962C8B-B14F-4D97-AF65-F5344CB8AC3E}">
        <p14:creationId xmlns:p14="http://schemas.microsoft.com/office/powerpoint/2010/main" val="14496307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No explicit failover is required:</a:t>
            </a:r>
          </a:p>
          <a:p>
            <a:pPr marL="800169" lvl="3">
              <a:spcAft>
                <a:spcPts val="882"/>
              </a:spcAft>
            </a:pPr>
            <a:r>
              <a:rPr lang="en-US" sz="2200" dirty="0">
                <a:solidFill>
                  <a:schemeClr val="tx1"/>
                </a:solidFill>
              </a:rPr>
              <a:t>Application requests are dynamically </a:t>
            </a:r>
            <a:br>
              <a:rPr lang="en-US" sz="2200" dirty="0">
                <a:solidFill>
                  <a:schemeClr val="tx1"/>
                </a:solidFill>
              </a:rPr>
            </a:br>
            <a:r>
              <a:rPr lang="en-US" sz="2200" dirty="0">
                <a:solidFill>
                  <a:schemeClr val="tx1"/>
                </a:solidFill>
              </a:rPr>
              <a:t>load balanced across all available </a:t>
            </a:r>
            <a:br>
              <a:rPr lang="en-US" sz="2200" dirty="0">
                <a:solidFill>
                  <a:schemeClr val="tx1"/>
                </a:solidFill>
              </a:rPr>
            </a:br>
            <a:r>
              <a:rPr lang="en-US" sz="2200" dirty="0">
                <a:solidFill>
                  <a:schemeClr val="tx1"/>
                </a:solidFill>
              </a:rPr>
              <a:t>connectors</a:t>
            </a:r>
          </a:p>
          <a:p>
            <a:pPr marL="800169" lvl="3">
              <a:spcAft>
                <a:spcPts val="882"/>
              </a:spcAft>
            </a:pPr>
            <a:r>
              <a:rPr lang="en-US" sz="2200" dirty="0">
                <a:solidFill>
                  <a:schemeClr val="tx1"/>
                </a:solidFill>
              </a:rPr>
              <a:t>Each new request is routed to one of </a:t>
            </a:r>
            <a:br>
              <a:rPr lang="en-US" sz="2200" dirty="0">
                <a:solidFill>
                  <a:schemeClr val="tx1"/>
                </a:solidFill>
              </a:rPr>
            </a:br>
            <a:r>
              <a:rPr lang="en-US" sz="2200" dirty="0">
                <a:solidFill>
                  <a:schemeClr val="tx1"/>
                </a:solidFill>
              </a:rPr>
              <a:t>currently available connectors</a:t>
            </a:r>
          </a:p>
          <a:p>
            <a:pPr marL="800169" lvl="3">
              <a:spcAft>
                <a:spcPts val="882"/>
              </a:spcAft>
            </a:pPr>
            <a:r>
              <a:rPr lang="en-US" sz="2200" dirty="0">
                <a:solidFill>
                  <a:schemeClr val="tx1"/>
                </a:solidFill>
              </a:rPr>
              <a:t>If a connector becomes temporarily </a:t>
            </a:r>
            <a:br>
              <a:rPr lang="en-US" sz="2200" dirty="0">
                <a:solidFill>
                  <a:schemeClr val="tx1"/>
                </a:solidFill>
              </a:rPr>
            </a:br>
            <a:r>
              <a:rPr lang="en-US" sz="2200" dirty="0">
                <a:solidFill>
                  <a:schemeClr val="tx1"/>
                </a:solidFill>
              </a:rPr>
              <a:t>unavailable, it is excluded from </a:t>
            </a:r>
            <a:br>
              <a:rPr lang="en-US" sz="2200" dirty="0">
                <a:solidFill>
                  <a:schemeClr val="tx1"/>
                </a:solidFill>
              </a:rPr>
            </a:br>
            <a:r>
              <a:rPr lang="en-US" sz="2200" dirty="0">
                <a:solidFill>
                  <a:schemeClr val="tx1"/>
                </a:solidFill>
              </a:rPr>
              <a:t>request distribution</a:t>
            </a:r>
          </a:p>
        </p:txBody>
      </p:sp>
      <p:pic>
        <p:nvPicPr>
          <p:cNvPr id="10244" name="Picture 4" descr="In this image, an Azure AD Application Proxy network connections diagram is depicted.">
            <a:extLst>
              <a:ext uri="{FF2B5EF4-FFF2-40B4-BE49-F238E27FC236}">
                <a16:creationId xmlns:a16="http://schemas.microsoft.com/office/drawing/2014/main" id="{08E6879A-6FC2-4130-8C07-50508A6E74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5341" y="1330036"/>
            <a:ext cx="5937421" cy="4972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74031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Network connectivity between Active Directory and Azure Active Directory:</a:t>
            </a:r>
          </a:p>
          <a:p>
            <a:pPr marL="576072" lvl="2">
              <a:spcAft>
                <a:spcPts val="882"/>
              </a:spcAft>
            </a:pPr>
            <a:r>
              <a:rPr lang="en-US" sz="2200" dirty="0">
                <a:solidFill>
                  <a:schemeClr val="tx1"/>
                </a:solidFill>
              </a:rPr>
              <a:t>Failover to password hash synchronization-based authentication is not automatic</a:t>
            </a:r>
          </a:p>
          <a:p>
            <a:pPr marL="576072" lvl="2">
              <a:spcAft>
                <a:spcPts val="882"/>
              </a:spcAft>
            </a:pPr>
            <a:r>
              <a:rPr lang="en-US" sz="2200" dirty="0">
                <a:solidFill>
                  <a:schemeClr val="tx1"/>
                </a:solidFill>
              </a:rPr>
              <a:t>To perform a switch, re-run Azure AD Connect to reconfigure the authentication method</a:t>
            </a:r>
          </a:p>
          <a:p>
            <a:pPr marL="576072" lvl="2">
              <a:spcAft>
                <a:spcPts val="882"/>
              </a:spcAft>
            </a:pPr>
            <a:r>
              <a:rPr lang="en-US" sz="2200" dirty="0">
                <a:solidFill>
                  <a:schemeClr val="tx1"/>
                </a:solidFill>
              </a:rPr>
              <a:t>You must have at that point connectivity to AD domain controllers and Azure AD</a:t>
            </a:r>
          </a:p>
          <a:p>
            <a:pPr marL="800169" lvl="3">
              <a:spcAft>
                <a:spcPts val="882"/>
              </a:spcAft>
            </a:pPr>
            <a:r>
              <a:rPr lang="en-US" sz="2004" dirty="0">
                <a:solidFill>
                  <a:schemeClr val="tx1"/>
                </a:solidFill>
              </a:rPr>
              <a:t>This requirement limits the viability of such failover. </a:t>
            </a:r>
          </a:p>
          <a:p>
            <a:pPr marL="800169" lvl="3">
              <a:spcAft>
                <a:spcPts val="882"/>
              </a:spcAft>
            </a:pPr>
            <a:r>
              <a:rPr lang="en-US" sz="2004" dirty="0">
                <a:solidFill>
                  <a:schemeClr val="tx1"/>
                </a:solidFill>
              </a:rPr>
              <a:t>Instead, consider a resilient infrastructure design (e.g. a hybrid architecture with additional AD domain controllers and pass-through authentication agents in an Azure virtual network).</a:t>
            </a:r>
          </a:p>
        </p:txBody>
      </p:sp>
    </p:spTree>
    <p:extLst>
      <p:ext uri="{BB962C8B-B14F-4D97-AF65-F5344CB8AC3E}">
        <p14:creationId xmlns:p14="http://schemas.microsoft.com/office/powerpoint/2010/main" val="14032974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synchronization engine:</a:t>
            </a:r>
          </a:p>
          <a:p>
            <a:pPr marL="576072" lvl="2">
              <a:spcAft>
                <a:spcPts val="882"/>
              </a:spcAft>
            </a:pPr>
            <a:r>
              <a:rPr lang="en-US" sz="2200" dirty="0">
                <a:solidFill>
                  <a:schemeClr val="tx1"/>
                </a:solidFill>
              </a:rPr>
              <a:t>Failover to the redundant server running in the staging mode is not automatic</a:t>
            </a:r>
          </a:p>
          <a:p>
            <a:pPr marL="576072" lvl="2">
              <a:spcAft>
                <a:spcPts val="882"/>
              </a:spcAft>
            </a:pPr>
            <a:r>
              <a:rPr lang="en-US" sz="2200" dirty="0">
                <a:solidFill>
                  <a:schemeClr val="tx1"/>
                </a:solidFill>
              </a:rPr>
              <a:t>To perform a failover, re-run the Azure AD Connect installation wizard to change the mode of the staging instance:</a:t>
            </a:r>
          </a:p>
          <a:p>
            <a:pPr marL="800169" lvl="3">
              <a:spcAft>
                <a:spcPts val="882"/>
              </a:spcAft>
            </a:pPr>
            <a:r>
              <a:rPr lang="en-US" sz="2200" dirty="0">
                <a:solidFill>
                  <a:schemeClr val="tx1"/>
                </a:solidFill>
              </a:rPr>
              <a:t>Disable the option labeled </a:t>
            </a:r>
            <a:r>
              <a:rPr lang="en-US" sz="2200" i="1" dirty="0">
                <a:solidFill>
                  <a:schemeClr val="tx1"/>
                </a:solidFill>
              </a:rPr>
              <a:t>Enable staging mode</a:t>
            </a:r>
            <a:r>
              <a:rPr lang="en-US" sz="2200" dirty="0">
                <a:solidFill>
                  <a:schemeClr val="tx1"/>
                </a:solidFill>
              </a:rPr>
              <a:t>. </a:t>
            </a:r>
            <a:r>
              <a:rPr lang="en-US" sz="2200" i="1" dirty="0">
                <a:solidFill>
                  <a:schemeClr val="tx1"/>
                </a:solidFill>
              </a:rPr>
              <a:t>When selected, synchronization will not export any data to AD or Azure AD</a:t>
            </a:r>
            <a:r>
              <a:rPr lang="en-US" sz="2200" dirty="0">
                <a:solidFill>
                  <a:schemeClr val="tx1"/>
                </a:solidFill>
              </a:rPr>
              <a:t> on the </a:t>
            </a:r>
            <a:r>
              <a:rPr lang="en-US" sz="2200" b="1" i="1" dirty="0">
                <a:solidFill>
                  <a:schemeClr val="tx1"/>
                </a:solidFill>
              </a:rPr>
              <a:t>Ready to configure </a:t>
            </a:r>
            <a:r>
              <a:rPr lang="en-US" sz="2200" dirty="0">
                <a:solidFill>
                  <a:schemeClr val="tx1"/>
                </a:solidFill>
              </a:rPr>
              <a:t>page of the wizard</a:t>
            </a:r>
          </a:p>
          <a:p>
            <a:pPr marL="576072" lvl="2">
              <a:spcAft>
                <a:spcPts val="882"/>
              </a:spcAft>
            </a:pPr>
            <a:r>
              <a:rPr lang="en-US" sz="2200" dirty="0">
                <a:solidFill>
                  <a:schemeClr val="tx1"/>
                </a:solidFill>
              </a:rPr>
              <a:t>Either deprovision the former active instance or switch it to the staging mode:</a:t>
            </a:r>
          </a:p>
          <a:p>
            <a:pPr marL="800169" lvl="3">
              <a:spcAft>
                <a:spcPts val="882"/>
              </a:spcAft>
            </a:pPr>
            <a:r>
              <a:rPr lang="en-US" sz="2200" dirty="0">
                <a:solidFill>
                  <a:schemeClr val="tx1"/>
                </a:solidFill>
              </a:rPr>
              <a:t>There must be only a single server which is actively exporting data</a:t>
            </a:r>
          </a:p>
        </p:txBody>
      </p:sp>
    </p:spTree>
    <p:extLst>
      <p:ext uri="{BB962C8B-B14F-4D97-AF65-F5344CB8AC3E}">
        <p14:creationId xmlns:p14="http://schemas.microsoft.com/office/powerpoint/2010/main" val="5758325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passthrough authentication agent:</a:t>
            </a:r>
          </a:p>
          <a:p>
            <a:pPr marL="576072" lvl="2">
              <a:spcAft>
                <a:spcPts val="882"/>
              </a:spcAft>
            </a:pPr>
            <a:r>
              <a:rPr lang="en-US" sz="2200" dirty="0">
                <a:solidFill>
                  <a:schemeClr val="tx1"/>
                </a:solidFill>
              </a:rPr>
              <a:t>No explicit failover is required </a:t>
            </a:r>
          </a:p>
          <a:p>
            <a:pPr marL="576072" lvl="2">
              <a:spcAft>
                <a:spcPts val="882"/>
              </a:spcAft>
            </a:pPr>
            <a:r>
              <a:rPr lang="en-US" sz="2200" dirty="0">
                <a:solidFill>
                  <a:schemeClr val="tx1"/>
                </a:solidFill>
              </a:rPr>
              <a:t>Authentication requests are dynamically distributed across all available agents</a:t>
            </a:r>
          </a:p>
        </p:txBody>
      </p:sp>
    </p:spTree>
    <p:extLst>
      <p:ext uri="{BB962C8B-B14F-4D97-AF65-F5344CB8AC3E}">
        <p14:creationId xmlns:p14="http://schemas.microsoft.com/office/powerpoint/2010/main" val="6154219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8" y="1189177"/>
            <a:ext cx="11796091" cy="5769184"/>
          </a:xfrm>
        </p:spPr>
        <p:txBody>
          <a:bodyPr>
            <a:normAutofit/>
          </a:bodyPr>
          <a:lstStyle/>
          <a:p>
            <a:pPr>
              <a:spcAft>
                <a:spcPts val="882"/>
              </a:spcAft>
            </a:pPr>
            <a:r>
              <a:rPr lang="en-US" sz="2400" dirty="0">
                <a:solidFill>
                  <a:schemeClr val="tx1"/>
                </a:solidFill>
                <a:latin typeface="+mn-lt"/>
              </a:rPr>
              <a:t>Azure AD Password Protection for Windows Server Active Directory</a:t>
            </a:r>
          </a:p>
          <a:p>
            <a:pPr marL="576072" lvl="2">
              <a:spcAft>
                <a:spcPts val="882"/>
              </a:spcAft>
            </a:pPr>
            <a:r>
              <a:rPr lang="en-US" sz="2200" dirty="0">
                <a:solidFill>
                  <a:schemeClr val="tx1"/>
                </a:solidFill>
              </a:rPr>
              <a:t>DC Agents</a:t>
            </a:r>
          </a:p>
          <a:p>
            <a:pPr marL="800169" lvl="3">
              <a:spcAft>
                <a:spcPts val="882"/>
              </a:spcAft>
            </a:pPr>
            <a:r>
              <a:rPr lang="en-US" sz="2200" dirty="0">
                <a:solidFill>
                  <a:schemeClr val="tx1"/>
                </a:solidFill>
              </a:rPr>
              <a:t>No explicit failover is required:</a:t>
            </a:r>
          </a:p>
          <a:p>
            <a:pPr marL="1024265" lvl="4">
              <a:spcAft>
                <a:spcPts val="882"/>
              </a:spcAft>
            </a:pPr>
            <a:r>
              <a:rPr lang="en-US" sz="2200" dirty="0">
                <a:solidFill>
                  <a:schemeClr val="tx1"/>
                </a:solidFill>
              </a:rPr>
              <a:t>Agents should be installed on all domain controllers, which provides high availability </a:t>
            </a:r>
          </a:p>
          <a:p>
            <a:pPr marL="576072" lvl="2">
              <a:spcAft>
                <a:spcPts val="882"/>
              </a:spcAft>
            </a:pPr>
            <a:r>
              <a:rPr lang="en-US" sz="2200" dirty="0">
                <a:solidFill>
                  <a:schemeClr val="tx1"/>
                </a:solidFill>
              </a:rPr>
              <a:t>Azure AD Password Protection Proxy service agents</a:t>
            </a:r>
          </a:p>
          <a:p>
            <a:pPr marL="800169" lvl="3">
              <a:spcAft>
                <a:spcPts val="882"/>
              </a:spcAft>
            </a:pPr>
            <a:r>
              <a:rPr lang="en-US" sz="2200" dirty="0">
                <a:solidFill>
                  <a:schemeClr val="tx1"/>
                </a:solidFill>
              </a:rPr>
              <a:t>No explicit failover is required:</a:t>
            </a:r>
          </a:p>
          <a:p>
            <a:pPr marL="1024265" lvl="4">
              <a:spcAft>
                <a:spcPts val="882"/>
              </a:spcAft>
            </a:pPr>
            <a:r>
              <a:rPr lang="en-US" sz="2200" dirty="0">
                <a:solidFill>
                  <a:schemeClr val="tx1"/>
                </a:solidFill>
              </a:rPr>
              <a:t>DC Agents calls proxy servers in round-robin fashion and skip non-responding ones</a:t>
            </a:r>
          </a:p>
        </p:txBody>
      </p:sp>
    </p:spTree>
    <p:extLst>
      <p:ext uri="{BB962C8B-B14F-4D97-AF65-F5344CB8AC3E}">
        <p14:creationId xmlns:p14="http://schemas.microsoft.com/office/powerpoint/2010/main" val="9316788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Current environment: Contoso</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38E6440D-7DEF-4F6B-AA55-CEA1DCDFFBBA}"/>
              </a:ext>
            </a:extLst>
          </p:cNvPr>
          <p:cNvSpPr>
            <a:spLocks noGrp="1"/>
          </p:cNvSpPr>
          <p:nvPr>
            <p:ph type="body" sz="quarter" idx="10"/>
          </p:nvPr>
        </p:nvSpPr>
        <p:spPr>
          <a:xfrm>
            <a:off x="269239" y="1189177"/>
            <a:ext cx="11748590" cy="5379312"/>
          </a:xfrm>
        </p:spPr>
        <p:txBody>
          <a:bodyPr>
            <a:normAutofit/>
          </a:bodyPr>
          <a:lstStyle/>
          <a:p>
            <a:r>
              <a:rPr lang="en-US" sz="2800" dirty="0">
                <a:latin typeface="+mn-lt"/>
              </a:rPr>
              <a:t>A single domain Active Directory forest implemented over a decade ago </a:t>
            </a:r>
          </a:p>
          <a:p>
            <a:r>
              <a:rPr lang="en-US" sz="2800" dirty="0">
                <a:latin typeface="+mn-lt"/>
              </a:rPr>
              <a:t>The AD domain uses a non-routable DNS name contoso.local </a:t>
            </a:r>
          </a:p>
          <a:p>
            <a:pPr lvl="1"/>
            <a:r>
              <a:rPr lang="en-US" sz="2400" dirty="0">
                <a:latin typeface="+mn-lt"/>
              </a:rPr>
              <a:t>Directory Services did not implement domain name change due to potential negative implications of such change</a:t>
            </a:r>
          </a:p>
          <a:p>
            <a:pPr lvl="1"/>
            <a:r>
              <a:rPr lang="en-US" sz="2400" dirty="0">
                <a:latin typeface="+mn-lt"/>
              </a:rPr>
              <a:t>Contoso owns a publicly routable DNS domain name </a:t>
            </a:r>
            <a:r>
              <a:rPr lang="en-US" sz="2400" dirty="0"/>
              <a:t>contoso.com</a:t>
            </a:r>
            <a:endParaRPr lang="en-US" sz="2400" dirty="0">
              <a:latin typeface="+mn-lt"/>
            </a:endParaRPr>
          </a:p>
          <a:p>
            <a:r>
              <a:rPr lang="en-US" sz="2800" dirty="0">
                <a:latin typeface="+mn-lt"/>
              </a:rPr>
              <a:t>The AD domain has been recently upgraded to Windows Server 2016 </a:t>
            </a:r>
          </a:p>
          <a:p>
            <a:r>
              <a:rPr lang="en-US" sz="2800" dirty="0">
                <a:latin typeface="+mn-lt"/>
              </a:rPr>
              <a:t>Contoso is in the process of migrating desktops from Windows 7 to Windows 10 </a:t>
            </a:r>
          </a:p>
          <a:p>
            <a:r>
              <a:rPr lang="en-US" sz="2800" dirty="0">
                <a:latin typeface="+mn-lt"/>
              </a:rPr>
              <a:t>Majority of servers are running either Windows Server 2012 R2 or 2016</a:t>
            </a:r>
          </a:p>
          <a:p>
            <a:endParaRPr lang="en-US" sz="1800" dirty="0">
              <a:solidFill>
                <a:schemeClr val="tx1"/>
              </a:solidFill>
            </a:endParaRPr>
          </a:p>
        </p:txBody>
      </p:sp>
    </p:spTree>
    <p:extLst>
      <p:ext uri="{BB962C8B-B14F-4D97-AF65-F5344CB8AC3E}">
        <p14:creationId xmlns:p14="http://schemas.microsoft.com/office/powerpoint/2010/main" val="6041000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No explicit failover is required:</a:t>
            </a:r>
          </a:p>
          <a:p>
            <a:pPr marL="800169" lvl="3">
              <a:spcAft>
                <a:spcPts val="882"/>
              </a:spcAft>
            </a:pPr>
            <a:r>
              <a:rPr lang="en-US" sz="2200" dirty="0">
                <a:solidFill>
                  <a:schemeClr val="tx1"/>
                </a:solidFill>
              </a:rPr>
              <a:t>Application requests are dynamically load balanced across all available connectors</a:t>
            </a:r>
          </a:p>
          <a:p>
            <a:pPr marL="800169" lvl="3">
              <a:spcAft>
                <a:spcPts val="882"/>
              </a:spcAft>
            </a:pPr>
            <a:r>
              <a:rPr lang="en-US" sz="2200" dirty="0">
                <a:solidFill>
                  <a:schemeClr val="tx1"/>
                </a:solidFill>
              </a:rPr>
              <a:t>Each new request is routed to one of currently available connectors</a:t>
            </a:r>
          </a:p>
          <a:p>
            <a:pPr marL="800169" lvl="3">
              <a:spcAft>
                <a:spcPts val="882"/>
              </a:spcAft>
            </a:pPr>
            <a:r>
              <a:rPr lang="en-US" sz="2200" dirty="0">
                <a:solidFill>
                  <a:schemeClr val="tx1"/>
                </a:solidFill>
              </a:rPr>
              <a:t>If a connector becomes temporarily unavailable, it is excluded from request distribution</a:t>
            </a:r>
          </a:p>
        </p:txBody>
      </p:sp>
      <p:pic>
        <p:nvPicPr>
          <p:cNvPr id="4" name="Picture 3" descr="The diagram illustrating resilient configuration of Azure AD Application Proxy, organized into two Site Connector groups, corresponding to two on-premises datacenters, and their local backend apps.">
            <a:extLst>
              <a:ext uri="{FF2B5EF4-FFF2-40B4-BE49-F238E27FC236}">
                <a16:creationId xmlns:a16="http://schemas.microsoft.com/office/drawing/2014/main" id="{3DCB3ABA-9978-4645-A8E9-2B9FC6F39CCF}"/>
              </a:ext>
            </a:extLst>
          </p:cNvPr>
          <p:cNvPicPr>
            <a:picLocks noChangeAspect="1"/>
          </p:cNvPicPr>
          <p:nvPr/>
        </p:nvPicPr>
        <p:blipFill>
          <a:blip r:embed="rId3"/>
          <a:stretch>
            <a:fillRect/>
          </a:stretch>
        </p:blipFill>
        <p:spPr>
          <a:xfrm>
            <a:off x="1148616" y="3824140"/>
            <a:ext cx="8660401" cy="2464047"/>
          </a:xfrm>
          <a:prstGeom prst="rect">
            <a:avLst/>
          </a:prstGeom>
        </p:spPr>
      </p:pic>
    </p:spTree>
    <p:extLst>
      <p:ext uri="{BB962C8B-B14F-4D97-AF65-F5344CB8AC3E}">
        <p14:creationId xmlns:p14="http://schemas.microsoft.com/office/powerpoint/2010/main" val="13816283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Multi-Factor Authentication</a:t>
            </a:r>
          </a:p>
          <a:p>
            <a:pPr marL="576072" lvl="2">
              <a:spcAft>
                <a:spcPts val="882"/>
              </a:spcAft>
            </a:pPr>
            <a:r>
              <a:rPr lang="en-US" sz="2200" dirty="0">
                <a:solidFill>
                  <a:schemeClr val="tx1"/>
                </a:solidFill>
              </a:rPr>
              <a:t>Use it in combination with Conditional Access and </a:t>
            </a:r>
            <a:br>
              <a:rPr lang="en-US" sz="2200" dirty="0">
                <a:solidFill>
                  <a:schemeClr val="tx1"/>
                </a:solidFill>
              </a:rPr>
            </a:br>
            <a:r>
              <a:rPr lang="en-US" sz="2200" dirty="0">
                <a:solidFill>
                  <a:schemeClr val="tx1"/>
                </a:solidFill>
              </a:rPr>
              <a:t>Azure AD Identity Protection</a:t>
            </a:r>
          </a:p>
          <a:p>
            <a:pPr marL="576072" lvl="2">
              <a:spcAft>
                <a:spcPts val="882"/>
              </a:spcAft>
            </a:pPr>
            <a:r>
              <a:rPr lang="en-US" sz="2200" dirty="0">
                <a:solidFill>
                  <a:schemeClr val="tx1"/>
                </a:solidFill>
              </a:rPr>
              <a:t>Leverage it when configuring Self-Service Password </a:t>
            </a:r>
            <a:br>
              <a:rPr lang="en-US" sz="2200" dirty="0">
                <a:solidFill>
                  <a:schemeClr val="tx1"/>
                </a:solidFill>
              </a:rPr>
            </a:br>
            <a:r>
              <a:rPr lang="en-US" sz="2200" dirty="0">
                <a:solidFill>
                  <a:schemeClr val="tx1"/>
                </a:solidFill>
              </a:rPr>
              <a:t>Reset (SSPR)</a:t>
            </a:r>
          </a:p>
        </p:txBody>
      </p:sp>
      <p:pic>
        <p:nvPicPr>
          <p:cNvPr id="4" name="Picture 3" descr="the Azure portal interface illustrating configuration of access controls of conditional access with the Require multi-factor authentication checkbox enabled.">
            <a:extLst>
              <a:ext uri="{FF2B5EF4-FFF2-40B4-BE49-F238E27FC236}">
                <a16:creationId xmlns:a16="http://schemas.microsoft.com/office/drawing/2014/main" id="{F96F544C-79A9-4762-A6C6-DE3A9C6C268C}"/>
              </a:ext>
            </a:extLst>
          </p:cNvPr>
          <p:cNvPicPr>
            <a:picLocks noChangeAspect="1"/>
          </p:cNvPicPr>
          <p:nvPr/>
        </p:nvPicPr>
        <p:blipFill>
          <a:blip r:embed="rId3"/>
          <a:stretch>
            <a:fillRect/>
          </a:stretch>
        </p:blipFill>
        <p:spPr>
          <a:xfrm>
            <a:off x="7649671" y="1189176"/>
            <a:ext cx="3899100" cy="5366026"/>
          </a:xfrm>
          <a:prstGeom prst="rect">
            <a:avLst/>
          </a:prstGeom>
        </p:spPr>
      </p:pic>
    </p:spTree>
    <p:extLst>
      <p:ext uri="{BB962C8B-B14F-4D97-AF65-F5344CB8AC3E}">
        <p14:creationId xmlns:p14="http://schemas.microsoft.com/office/powerpoint/2010/main" val="21298935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Self-Service Password Reset:</a:t>
            </a:r>
          </a:p>
          <a:p>
            <a:pPr marL="576072" lvl="2">
              <a:spcAft>
                <a:spcPts val="882"/>
              </a:spcAft>
            </a:pPr>
            <a:r>
              <a:rPr lang="en-US" sz="2200" dirty="0">
                <a:solidFill>
                  <a:schemeClr val="tx1"/>
                </a:solidFill>
              </a:rPr>
              <a:t>Combine Self-Service Password </a:t>
            </a:r>
            <a:br>
              <a:rPr lang="en-US" sz="2200" dirty="0">
                <a:solidFill>
                  <a:schemeClr val="tx1"/>
                </a:solidFill>
              </a:rPr>
            </a:br>
            <a:r>
              <a:rPr lang="en-US" sz="2200" dirty="0">
                <a:solidFill>
                  <a:schemeClr val="tx1"/>
                </a:solidFill>
              </a:rPr>
              <a:t>Reset with password writeback:</a:t>
            </a:r>
          </a:p>
          <a:p>
            <a:pPr marL="800169" lvl="3">
              <a:spcAft>
                <a:spcPts val="882"/>
              </a:spcAft>
            </a:pPr>
            <a:r>
              <a:rPr lang="en-US" sz="2200" dirty="0">
                <a:solidFill>
                  <a:schemeClr val="tx1"/>
                </a:solidFill>
              </a:rPr>
              <a:t>Allows users to reset passwords </a:t>
            </a:r>
            <a:br>
              <a:rPr lang="en-US" sz="2200" dirty="0">
                <a:solidFill>
                  <a:schemeClr val="tx1"/>
                </a:solidFill>
              </a:rPr>
            </a:br>
            <a:r>
              <a:rPr lang="en-US" sz="2200" dirty="0">
                <a:solidFill>
                  <a:schemeClr val="tx1"/>
                </a:solidFill>
              </a:rPr>
              <a:t>of their AD accounts.</a:t>
            </a:r>
          </a:p>
        </p:txBody>
      </p:sp>
      <p:pic>
        <p:nvPicPr>
          <p:cNvPr id="5122" name="Picture 2" descr="In this screenshot, the Microsoft Azure Active Directory Connect window is depicted with  the Enable password writeback option checked on the Optional features section.">
            <a:extLst>
              <a:ext uri="{FF2B5EF4-FFF2-40B4-BE49-F238E27FC236}">
                <a16:creationId xmlns:a16="http://schemas.microsoft.com/office/drawing/2014/main" id="{CF0ACE70-E9B8-463F-A091-0DCF3B61EB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6905" y="3633226"/>
            <a:ext cx="4003716" cy="28180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In this screenshot, the Azure portal is depicted with the Password reset - Authentication methods blade open.">
            <a:extLst>
              <a:ext uri="{FF2B5EF4-FFF2-40B4-BE49-F238E27FC236}">
                <a16:creationId xmlns:a16="http://schemas.microsoft.com/office/drawing/2014/main" id="{504508BA-DADD-4CCD-8157-C9D98D0C851F}"/>
              </a:ext>
            </a:extLst>
          </p:cNvPr>
          <p:cNvPicPr>
            <a:picLocks noChangeAspect="1"/>
          </p:cNvPicPr>
          <p:nvPr/>
        </p:nvPicPr>
        <p:blipFill>
          <a:blip r:embed="rId4"/>
          <a:stretch>
            <a:fillRect/>
          </a:stretch>
        </p:blipFill>
        <p:spPr>
          <a:xfrm>
            <a:off x="5604912" y="1575001"/>
            <a:ext cx="6159817" cy="4864350"/>
          </a:xfrm>
          <a:prstGeom prst="rect">
            <a:avLst/>
          </a:prstGeom>
        </p:spPr>
      </p:pic>
    </p:spTree>
    <p:extLst>
      <p:ext uri="{BB962C8B-B14F-4D97-AF65-F5344CB8AC3E}">
        <p14:creationId xmlns:p14="http://schemas.microsoft.com/office/powerpoint/2010/main" val="17086638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Windows Hello for Business:</a:t>
            </a:r>
          </a:p>
          <a:p>
            <a:pPr marL="576072" lvl="2">
              <a:spcAft>
                <a:spcPts val="882"/>
              </a:spcAft>
            </a:pPr>
            <a:r>
              <a:rPr lang="en-US" sz="2200" dirty="0">
                <a:solidFill>
                  <a:schemeClr val="tx1"/>
                </a:solidFill>
              </a:rPr>
              <a:t>Use in Windows 10 to replace passwords with strong two-factor authentication </a:t>
            </a:r>
          </a:p>
          <a:p>
            <a:pPr marL="576072" lvl="2">
              <a:spcAft>
                <a:spcPts val="882"/>
              </a:spcAft>
            </a:pPr>
            <a:r>
              <a:rPr lang="en-US" sz="2200" dirty="0">
                <a:solidFill>
                  <a:schemeClr val="tx1"/>
                </a:solidFill>
              </a:rPr>
              <a:t>Leverage Azure AD and Azure AD Connect in hybrid scenarios. </a:t>
            </a:r>
          </a:p>
          <a:p>
            <a:pPr marL="576072" lvl="2">
              <a:spcAft>
                <a:spcPts val="882"/>
              </a:spcAft>
            </a:pPr>
            <a:r>
              <a:rPr lang="en-US" sz="2200" dirty="0">
                <a:solidFill>
                  <a:schemeClr val="tx1"/>
                </a:solidFill>
              </a:rPr>
              <a:t>Implement in combination with Azure AD pass-through authentication in the Hybrid Azure AD joined Key Trust Deployment model (eliminates dependency on AD FS)</a:t>
            </a:r>
          </a:p>
          <a:p>
            <a:pPr marL="576072" lvl="2">
              <a:spcAft>
                <a:spcPts val="882"/>
              </a:spcAft>
            </a:pPr>
            <a:r>
              <a:rPr lang="en-US" sz="2200" dirty="0">
                <a:solidFill>
                  <a:schemeClr val="tx1"/>
                </a:solidFill>
              </a:rPr>
              <a:t>Use Azure AD Connect to register Windows 10 client devices in Azure AD:</a:t>
            </a:r>
          </a:p>
          <a:p>
            <a:pPr marL="800169" lvl="3">
              <a:spcAft>
                <a:spcPts val="882"/>
              </a:spcAft>
            </a:pPr>
            <a:r>
              <a:rPr lang="en-US" sz="2200" dirty="0">
                <a:solidFill>
                  <a:schemeClr val="tx1"/>
                </a:solidFill>
              </a:rPr>
              <a:t>The Azure AD Connect wizard configures the AD SCPs for device registration</a:t>
            </a:r>
          </a:p>
        </p:txBody>
      </p:sp>
    </p:spTree>
    <p:extLst>
      <p:ext uri="{BB962C8B-B14F-4D97-AF65-F5344CB8AC3E}">
        <p14:creationId xmlns:p14="http://schemas.microsoft.com/office/powerpoint/2010/main" val="23686951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authorization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600" dirty="0">
                <a:solidFill>
                  <a:schemeClr val="tx1"/>
                </a:solidFill>
                <a:latin typeface="+mn-lt"/>
              </a:rPr>
              <a:t>Privileged Identity Management:</a:t>
            </a:r>
          </a:p>
          <a:p>
            <a:pPr marL="576072" lvl="2">
              <a:spcAft>
                <a:spcPts val="882"/>
              </a:spcAft>
            </a:pPr>
            <a:r>
              <a:rPr lang="en-US" sz="2200" dirty="0">
                <a:solidFill>
                  <a:schemeClr val="tx1"/>
                </a:solidFill>
              </a:rPr>
              <a:t>Leverage PIM to:</a:t>
            </a:r>
          </a:p>
          <a:p>
            <a:pPr marL="786384" lvl="3">
              <a:spcAft>
                <a:spcPts val="882"/>
              </a:spcAft>
            </a:pPr>
            <a:r>
              <a:rPr lang="en-US" sz="2200" dirty="0">
                <a:solidFill>
                  <a:schemeClr val="tx1"/>
                </a:solidFill>
              </a:rPr>
              <a:t>Provide just-in-time privileged access to Azure AD and Azure resources</a:t>
            </a:r>
          </a:p>
          <a:p>
            <a:pPr marL="786384" lvl="3">
              <a:spcAft>
                <a:spcPts val="882"/>
              </a:spcAft>
            </a:pPr>
            <a:r>
              <a:rPr lang="en-US" sz="2200" dirty="0">
                <a:solidFill>
                  <a:schemeClr val="tx1"/>
                </a:solidFill>
              </a:rPr>
              <a:t>Assign time-bound access to resources</a:t>
            </a:r>
          </a:p>
          <a:p>
            <a:pPr marL="786384" lvl="3">
              <a:spcAft>
                <a:spcPts val="882"/>
              </a:spcAft>
            </a:pPr>
            <a:r>
              <a:rPr lang="en-US" sz="2200" dirty="0">
                <a:solidFill>
                  <a:schemeClr val="tx1"/>
                </a:solidFill>
              </a:rPr>
              <a:t>Require approval to activate privileged roles</a:t>
            </a:r>
          </a:p>
          <a:p>
            <a:pPr marL="786384" lvl="3">
              <a:spcAft>
                <a:spcPts val="882"/>
              </a:spcAft>
            </a:pPr>
            <a:r>
              <a:rPr lang="en-US" sz="2200" dirty="0">
                <a:solidFill>
                  <a:schemeClr val="tx1"/>
                </a:solidFill>
              </a:rPr>
              <a:t>Enforce multi-factor authentication to activate any role</a:t>
            </a:r>
          </a:p>
          <a:p>
            <a:pPr marL="786384" lvl="3">
              <a:spcAft>
                <a:spcPts val="882"/>
              </a:spcAft>
            </a:pPr>
            <a:r>
              <a:rPr lang="en-US" sz="2200" dirty="0">
                <a:solidFill>
                  <a:schemeClr val="tx1"/>
                </a:solidFill>
              </a:rPr>
              <a:t>Ensure that a rationale is provided as part of elevation approval process</a:t>
            </a:r>
          </a:p>
          <a:p>
            <a:pPr marL="786384" lvl="3">
              <a:spcAft>
                <a:spcPts val="882"/>
              </a:spcAft>
            </a:pPr>
            <a:r>
              <a:rPr lang="en-US" sz="2200" dirty="0">
                <a:solidFill>
                  <a:schemeClr val="tx1"/>
                </a:solidFill>
              </a:rPr>
              <a:t>Configure notifications triggered by activation of privileged roles</a:t>
            </a:r>
          </a:p>
          <a:p>
            <a:pPr marL="786384" lvl="3">
              <a:spcAft>
                <a:spcPts val="882"/>
              </a:spcAft>
            </a:pPr>
            <a:r>
              <a:rPr lang="en-US" sz="2200" dirty="0">
                <a:solidFill>
                  <a:schemeClr val="tx1"/>
                </a:solidFill>
              </a:rPr>
              <a:t>Facilitate access reviews to validate whether users should be eligible for role assignment</a:t>
            </a:r>
          </a:p>
          <a:p>
            <a:pPr marL="786384" lvl="3">
              <a:spcAft>
                <a:spcPts val="882"/>
              </a:spcAft>
            </a:pPr>
            <a:r>
              <a:rPr lang="en-US" sz="2200" dirty="0">
                <a:solidFill>
                  <a:schemeClr val="tx1"/>
                </a:solidFill>
              </a:rPr>
              <a:t>Track elevation events</a:t>
            </a:r>
          </a:p>
        </p:txBody>
      </p:sp>
    </p:spTree>
    <p:extLst>
      <p:ext uri="{BB962C8B-B14F-4D97-AF65-F5344CB8AC3E}">
        <p14:creationId xmlns:p14="http://schemas.microsoft.com/office/powerpoint/2010/main" val="24210825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Mobile Device Management</a:t>
            </a:r>
          </a:p>
          <a:p>
            <a:pPr marL="576072" lvl="2">
              <a:spcAft>
                <a:spcPts val="882"/>
              </a:spcAft>
            </a:pPr>
            <a:r>
              <a:rPr lang="en-US" sz="2200" dirty="0">
                <a:solidFill>
                  <a:schemeClr val="tx1"/>
                </a:solidFill>
              </a:rPr>
              <a:t>Use an MDM solution, such as Microsoft Intune, that supports hybrid identity</a:t>
            </a:r>
          </a:p>
          <a:p>
            <a:pPr marL="576072" lvl="2">
              <a:spcAft>
                <a:spcPts val="882"/>
              </a:spcAft>
            </a:pPr>
            <a:r>
              <a:rPr lang="en-US" sz="2200" dirty="0">
                <a:solidFill>
                  <a:schemeClr val="tx1"/>
                </a:solidFill>
              </a:rPr>
              <a:t>Leverage Intune Azure AD integration to automatically enroll Azure AD joined devices</a:t>
            </a:r>
          </a:p>
          <a:p>
            <a:pPr marL="576072" lvl="2">
              <a:spcAft>
                <a:spcPts val="882"/>
              </a:spcAft>
            </a:pPr>
            <a:r>
              <a:rPr lang="en-US" sz="2200" dirty="0">
                <a:solidFill>
                  <a:schemeClr val="tx1"/>
                </a:solidFill>
              </a:rPr>
              <a:t>Take advantage of a wide range of Intune device and application management features: </a:t>
            </a:r>
          </a:p>
          <a:p>
            <a:pPr marL="800169" lvl="3">
              <a:spcAft>
                <a:spcPts val="882"/>
              </a:spcAft>
            </a:pPr>
            <a:r>
              <a:rPr lang="en-US" sz="2200" dirty="0">
                <a:solidFill>
                  <a:schemeClr val="tx1"/>
                </a:solidFill>
              </a:rPr>
              <a:t>configuration and compliance policies</a:t>
            </a:r>
          </a:p>
          <a:p>
            <a:pPr marL="800169" lvl="3">
              <a:spcAft>
                <a:spcPts val="882"/>
              </a:spcAft>
            </a:pPr>
            <a:r>
              <a:rPr lang="en-US" sz="2200" dirty="0">
                <a:solidFill>
                  <a:schemeClr val="tx1"/>
                </a:solidFill>
              </a:rPr>
              <a:t>software deployment</a:t>
            </a:r>
          </a:p>
          <a:p>
            <a:pPr marL="800169" lvl="3">
              <a:spcAft>
                <a:spcPts val="882"/>
              </a:spcAft>
            </a:pPr>
            <a:r>
              <a:rPr lang="en-US" sz="2200" dirty="0">
                <a:solidFill>
                  <a:schemeClr val="tx1"/>
                </a:solidFill>
              </a:rPr>
              <a:t>remote administration</a:t>
            </a:r>
          </a:p>
          <a:p>
            <a:pPr marL="800169" lvl="3">
              <a:spcAft>
                <a:spcPts val="882"/>
              </a:spcAft>
            </a:pPr>
            <a:r>
              <a:rPr lang="en-US" sz="2200" dirty="0">
                <a:solidFill>
                  <a:schemeClr val="tx1"/>
                </a:solidFill>
              </a:rPr>
              <a:t>support for multi-identity (which separates corporate and personal data)</a:t>
            </a:r>
          </a:p>
          <a:p>
            <a:pPr marL="576072" lvl="2">
              <a:spcAft>
                <a:spcPts val="882"/>
              </a:spcAft>
            </a:pPr>
            <a:r>
              <a:rPr lang="en-US" sz="2200" dirty="0">
                <a:solidFill>
                  <a:schemeClr val="tx1"/>
                </a:solidFill>
              </a:rPr>
              <a:t>Benefit from bundled licensing offers:</a:t>
            </a:r>
          </a:p>
          <a:p>
            <a:pPr marL="800169" lvl="3">
              <a:spcAft>
                <a:spcPts val="882"/>
              </a:spcAft>
            </a:pPr>
            <a:r>
              <a:rPr lang="en-US" sz="2200" dirty="0">
                <a:solidFill>
                  <a:schemeClr val="tx1"/>
                </a:solidFill>
              </a:rPr>
              <a:t>Microsoft Intune licensing is part of EMS E5, which includes Azure AD Premium P2</a:t>
            </a:r>
          </a:p>
        </p:txBody>
      </p:sp>
    </p:spTree>
    <p:extLst>
      <p:ext uri="{BB962C8B-B14F-4D97-AF65-F5344CB8AC3E}">
        <p14:creationId xmlns:p14="http://schemas.microsoft.com/office/powerpoint/2010/main" val="29053062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Conditional Access</a:t>
            </a:r>
          </a:p>
          <a:p>
            <a:pPr marL="576072" lvl="2">
              <a:spcAft>
                <a:spcPts val="882"/>
              </a:spcAft>
            </a:pPr>
            <a:r>
              <a:rPr lang="en-US" sz="2200" dirty="0">
                <a:solidFill>
                  <a:schemeClr val="tx1"/>
                </a:solidFill>
              </a:rPr>
              <a:t>Restrict access to resources integrated with Azure AD based on:</a:t>
            </a:r>
          </a:p>
          <a:p>
            <a:pPr marL="800169" lvl="3">
              <a:spcAft>
                <a:spcPts val="882"/>
              </a:spcAft>
            </a:pPr>
            <a:r>
              <a:rPr lang="en-US" sz="2200" dirty="0">
                <a:solidFill>
                  <a:schemeClr val="tx1"/>
                </a:solidFill>
              </a:rPr>
              <a:t>Azure AD group membership</a:t>
            </a:r>
          </a:p>
          <a:p>
            <a:pPr marL="800169" lvl="3">
              <a:spcAft>
                <a:spcPts val="882"/>
              </a:spcAft>
            </a:pPr>
            <a:r>
              <a:rPr lang="en-US" sz="2200" dirty="0">
                <a:solidFill>
                  <a:schemeClr val="tx1"/>
                </a:solidFill>
              </a:rPr>
              <a:t>target resource</a:t>
            </a:r>
          </a:p>
          <a:p>
            <a:pPr marL="800169" lvl="3">
              <a:spcAft>
                <a:spcPts val="882"/>
              </a:spcAft>
            </a:pPr>
            <a:r>
              <a:rPr lang="en-US" sz="2200" dirty="0">
                <a:solidFill>
                  <a:schemeClr val="tx1"/>
                </a:solidFill>
              </a:rPr>
              <a:t>device platform and state (e.g.  Hybrid Azure AD join)</a:t>
            </a:r>
          </a:p>
          <a:p>
            <a:pPr marL="800169" lvl="3">
              <a:spcAft>
                <a:spcPts val="882"/>
              </a:spcAft>
            </a:pPr>
            <a:r>
              <a:rPr lang="en-US" sz="2200" dirty="0">
                <a:solidFill>
                  <a:schemeClr val="tx1"/>
                </a:solidFill>
              </a:rPr>
              <a:t>network location</a:t>
            </a:r>
          </a:p>
          <a:p>
            <a:pPr marL="800169" lvl="3">
              <a:spcAft>
                <a:spcPts val="882"/>
              </a:spcAft>
            </a:pPr>
            <a:r>
              <a:rPr lang="en-US" sz="2200" dirty="0">
                <a:solidFill>
                  <a:schemeClr val="tx1"/>
                </a:solidFill>
              </a:rPr>
              <a:t>client application being used to access the resource</a:t>
            </a:r>
          </a:p>
          <a:p>
            <a:pPr marL="800169" lvl="3">
              <a:spcAft>
                <a:spcPts val="882"/>
              </a:spcAft>
            </a:pPr>
            <a:r>
              <a:rPr lang="en-US" sz="2200" dirty="0">
                <a:solidFill>
                  <a:schemeClr val="tx1"/>
                </a:solidFill>
              </a:rPr>
              <a:t>sign-in risk</a:t>
            </a:r>
          </a:p>
          <a:p>
            <a:pPr marL="1024265" lvl="4">
              <a:spcAft>
                <a:spcPts val="882"/>
              </a:spcAft>
            </a:pPr>
            <a:r>
              <a:rPr lang="en-US" sz="2200" dirty="0">
                <a:solidFill>
                  <a:schemeClr val="tx1"/>
                </a:solidFill>
              </a:rPr>
              <a:t>evaluated by relying on Azure AD Identity Protection</a:t>
            </a:r>
          </a:p>
          <a:p>
            <a:pPr marL="800169" lvl="3">
              <a:spcAft>
                <a:spcPts val="882"/>
              </a:spcAft>
            </a:pPr>
            <a:r>
              <a:rPr lang="en-US" sz="2200" dirty="0">
                <a:solidFill>
                  <a:schemeClr val="tx1"/>
                </a:solidFill>
              </a:rPr>
              <a:t>device compliance:</a:t>
            </a:r>
          </a:p>
          <a:p>
            <a:pPr marL="1024265" lvl="4">
              <a:spcAft>
                <a:spcPts val="882"/>
              </a:spcAft>
            </a:pPr>
            <a:r>
              <a:rPr lang="en-US" sz="2200" dirty="0">
                <a:solidFill>
                  <a:schemeClr val="tx1"/>
                </a:solidFill>
              </a:rPr>
              <a:t>evaluated by Intune compliance policies</a:t>
            </a:r>
          </a:p>
        </p:txBody>
      </p:sp>
      <p:pic>
        <p:nvPicPr>
          <p:cNvPr id="5" name="Picture 4" descr="In this screenshot, the Azure portal New blade is depicted with configuration options of Azure AD conditional access policy and Contoso Conditional Access Policy is entered in the Name box.">
            <a:extLst>
              <a:ext uri="{FF2B5EF4-FFF2-40B4-BE49-F238E27FC236}">
                <a16:creationId xmlns:a16="http://schemas.microsoft.com/office/drawing/2014/main" id="{B93E2D1B-4442-4C83-A9E9-BBC0F981ACC5}"/>
              </a:ext>
            </a:extLst>
          </p:cNvPr>
          <p:cNvPicPr>
            <a:picLocks noChangeAspect="1"/>
          </p:cNvPicPr>
          <p:nvPr/>
        </p:nvPicPr>
        <p:blipFill>
          <a:blip r:embed="rId3"/>
          <a:stretch>
            <a:fillRect/>
          </a:stretch>
        </p:blipFill>
        <p:spPr>
          <a:xfrm>
            <a:off x="9239003" y="1189176"/>
            <a:ext cx="2317232" cy="5251388"/>
          </a:xfrm>
          <a:prstGeom prst="rect">
            <a:avLst/>
          </a:prstGeom>
        </p:spPr>
      </p:pic>
    </p:spTree>
    <p:extLst>
      <p:ext uri="{BB962C8B-B14F-4D97-AF65-F5344CB8AC3E}">
        <p14:creationId xmlns:p14="http://schemas.microsoft.com/office/powerpoint/2010/main" val="21540634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Implement seamless, secure access to on-premises LOB applications</a:t>
            </a:r>
          </a:p>
          <a:p>
            <a:pPr marL="576072" lvl="2">
              <a:spcAft>
                <a:spcPts val="882"/>
              </a:spcAft>
            </a:pPr>
            <a:r>
              <a:rPr lang="en-US" sz="2200" dirty="0">
                <a:solidFill>
                  <a:schemeClr val="tx1"/>
                </a:solidFill>
              </a:rPr>
              <a:t>Provide consistent user experience when accessing cloud and on-premises apps</a:t>
            </a:r>
          </a:p>
        </p:txBody>
      </p:sp>
      <p:pic>
        <p:nvPicPr>
          <p:cNvPr id="4098" name="Picture 2" descr="Diagram illustrating Azure AD Application configuration, emphasizing the point that it is not necessary to allow any inbound connections in order for it to function. Additional security controls include pre-authentication, conditional access and identity protection.">
            <a:extLst>
              <a:ext uri="{FF2B5EF4-FFF2-40B4-BE49-F238E27FC236}">
                <a16:creationId xmlns:a16="http://schemas.microsoft.com/office/drawing/2014/main" id="{215EA796-8CB0-4E27-ADFD-09A45B5B3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569" y="2820405"/>
            <a:ext cx="9610542" cy="32597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3719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B2B</a:t>
            </a:r>
          </a:p>
          <a:p>
            <a:pPr marL="576072" lvl="2">
              <a:spcAft>
                <a:spcPts val="882"/>
              </a:spcAft>
            </a:pPr>
            <a:r>
              <a:rPr lang="en-US" sz="2200" dirty="0">
                <a:solidFill>
                  <a:schemeClr val="tx1"/>
                </a:solidFill>
              </a:rPr>
              <a:t>Grant access to apps and services to business partners by using Azure AD integration</a:t>
            </a:r>
          </a:p>
          <a:p>
            <a:pPr marL="576072" lvl="2">
              <a:spcAft>
                <a:spcPts val="882"/>
              </a:spcAft>
            </a:pPr>
            <a:r>
              <a:rPr lang="en-US" sz="2200" dirty="0">
                <a:solidFill>
                  <a:schemeClr val="tx1"/>
                </a:solidFill>
              </a:rPr>
              <a:t>Provision guest accounts via a straightforward invitation and redemption process</a:t>
            </a:r>
          </a:p>
          <a:p>
            <a:pPr marL="576072" lvl="2">
              <a:spcAft>
                <a:spcPts val="882"/>
              </a:spcAft>
            </a:pPr>
            <a:r>
              <a:rPr lang="en-US" sz="2200" dirty="0">
                <a:solidFill>
                  <a:schemeClr val="tx1"/>
                </a:solidFill>
              </a:rPr>
              <a:t>Allow invitees use their</a:t>
            </a:r>
            <a:br>
              <a:rPr lang="en-US" sz="2200" dirty="0">
                <a:solidFill>
                  <a:schemeClr val="tx1"/>
                </a:solidFill>
              </a:rPr>
            </a:br>
            <a:r>
              <a:rPr lang="en-US" sz="2200" dirty="0">
                <a:solidFill>
                  <a:schemeClr val="tx1"/>
                </a:solidFill>
              </a:rPr>
              <a:t>existing credentials to </a:t>
            </a:r>
            <a:br>
              <a:rPr lang="en-US" sz="2200" dirty="0">
                <a:solidFill>
                  <a:schemeClr val="tx1"/>
                </a:solidFill>
              </a:rPr>
            </a:br>
            <a:r>
              <a:rPr lang="en-US" sz="2200" dirty="0">
                <a:solidFill>
                  <a:schemeClr val="tx1"/>
                </a:solidFill>
              </a:rPr>
              <a:t>authenticate</a:t>
            </a:r>
          </a:p>
          <a:p>
            <a:pPr marL="576072" lvl="2">
              <a:spcAft>
                <a:spcPts val="882"/>
              </a:spcAft>
            </a:pPr>
            <a:r>
              <a:rPr lang="en-US" sz="2200" dirty="0">
                <a:solidFill>
                  <a:schemeClr val="tx1"/>
                </a:solidFill>
              </a:rPr>
              <a:t>Identify partner guest </a:t>
            </a:r>
            <a:br>
              <a:rPr lang="en-US" sz="2200" dirty="0">
                <a:solidFill>
                  <a:schemeClr val="tx1"/>
                </a:solidFill>
              </a:rPr>
            </a:br>
            <a:r>
              <a:rPr lang="en-US" sz="2200" dirty="0">
                <a:solidFill>
                  <a:schemeClr val="tx1"/>
                </a:solidFill>
              </a:rPr>
              <a:t>accounts based on the </a:t>
            </a:r>
            <a:br>
              <a:rPr lang="en-US" sz="2200" dirty="0">
                <a:solidFill>
                  <a:schemeClr val="tx1"/>
                </a:solidFill>
              </a:rPr>
            </a:br>
            <a:r>
              <a:rPr lang="en-US" sz="2200" dirty="0">
                <a:solidFill>
                  <a:schemeClr val="tx1"/>
                </a:solidFill>
              </a:rPr>
              <a:t>userType attribute set </a:t>
            </a:r>
            <a:br>
              <a:rPr lang="en-US" sz="2200" dirty="0">
                <a:solidFill>
                  <a:schemeClr val="tx1"/>
                </a:solidFill>
              </a:rPr>
            </a:br>
            <a:r>
              <a:rPr lang="en-US" sz="2200" dirty="0">
                <a:solidFill>
                  <a:schemeClr val="tx1"/>
                </a:solidFill>
              </a:rPr>
              <a:t>to Guest</a:t>
            </a:r>
          </a:p>
        </p:txBody>
      </p:sp>
      <p:pic>
        <p:nvPicPr>
          <p:cNvPr id="3074" name="Picture 2" descr="In this screenshot, the New user blade of the Azure portal is depicted with the configuration information set to invite a user. ">
            <a:extLst>
              <a:ext uri="{FF2B5EF4-FFF2-40B4-BE49-F238E27FC236}">
                <a16:creationId xmlns:a16="http://schemas.microsoft.com/office/drawing/2014/main" id="{A6A618A1-EB79-4A44-9AB3-164696F515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6997" y="2828761"/>
            <a:ext cx="6947559" cy="36892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9705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B2B</a:t>
            </a:r>
          </a:p>
          <a:p>
            <a:pPr marL="576072" lvl="2">
              <a:spcAft>
                <a:spcPts val="882"/>
              </a:spcAft>
            </a:pPr>
            <a:r>
              <a:rPr lang="en-US" sz="2200" dirty="0">
                <a:solidFill>
                  <a:schemeClr val="tx1"/>
                </a:solidFill>
              </a:rPr>
              <a:t>Grant guest accounts access to on-premises apps:</a:t>
            </a:r>
          </a:p>
          <a:p>
            <a:pPr marL="786384" lvl="3">
              <a:spcAft>
                <a:spcPts val="882"/>
              </a:spcAft>
            </a:pPr>
            <a:r>
              <a:rPr lang="en-US" sz="2200" dirty="0">
                <a:solidFill>
                  <a:schemeClr val="tx1"/>
                </a:solidFill>
              </a:rPr>
              <a:t>For SAML-based authentication, make apps </a:t>
            </a:r>
            <a:br>
              <a:rPr lang="en-US" sz="2200" dirty="0">
                <a:solidFill>
                  <a:schemeClr val="tx1"/>
                </a:solidFill>
              </a:rPr>
            </a:br>
            <a:r>
              <a:rPr lang="en-US" sz="2200" dirty="0">
                <a:solidFill>
                  <a:schemeClr val="tx1"/>
                </a:solidFill>
              </a:rPr>
              <a:t>available directly from the Azure portal:</a:t>
            </a:r>
          </a:p>
          <a:p>
            <a:pPr marL="1010480" lvl="4">
              <a:spcAft>
                <a:spcPts val="882"/>
              </a:spcAft>
            </a:pPr>
            <a:r>
              <a:rPr lang="en-US" sz="2200" dirty="0">
                <a:solidFill>
                  <a:schemeClr val="tx1"/>
                </a:solidFill>
              </a:rPr>
              <a:t>Add them to Azure AD based on the non-</a:t>
            </a:r>
            <a:br>
              <a:rPr lang="en-US" sz="2200" dirty="0">
                <a:solidFill>
                  <a:schemeClr val="tx1"/>
                </a:solidFill>
              </a:rPr>
            </a:br>
            <a:r>
              <a:rPr lang="en-US" sz="2200" dirty="0">
                <a:solidFill>
                  <a:schemeClr val="tx1"/>
                </a:solidFill>
              </a:rPr>
              <a:t>gallery application template</a:t>
            </a:r>
          </a:p>
          <a:p>
            <a:pPr marL="1010480" lvl="4">
              <a:spcAft>
                <a:spcPts val="882"/>
              </a:spcAft>
            </a:pPr>
            <a:r>
              <a:rPr lang="en-US" sz="2200" dirty="0">
                <a:solidFill>
                  <a:schemeClr val="tx1"/>
                </a:solidFill>
              </a:rPr>
              <a:t>Publish them via Azure AD Application Proxy</a:t>
            </a:r>
          </a:p>
          <a:p>
            <a:pPr marL="786384" lvl="3">
              <a:spcAft>
                <a:spcPts val="882"/>
              </a:spcAft>
            </a:pPr>
            <a:r>
              <a:rPr lang="en-US" sz="2200" dirty="0">
                <a:solidFill>
                  <a:schemeClr val="tx1"/>
                </a:solidFill>
              </a:rPr>
              <a:t>For IWA and KCD apps, in addition, create AD </a:t>
            </a:r>
            <a:br>
              <a:rPr lang="en-US" sz="2200" dirty="0">
                <a:solidFill>
                  <a:schemeClr val="tx1"/>
                </a:solidFill>
              </a:rPr>
            </a:br>
            <a:r>
              <a:rPr lang="en-US" sz="2200" dirty="0">
                <a:solidFill>
                  <a:schemeClr val="tx1"/>
                </a:solidFill>
              </a:rPr>
              <a:t>user accounts for B2B guest users via:</a:t>
            </a:r>
          </a:p>
          <a:p>
            <a:pPr marL="1005840" lvl="4">
              <a:spcAft>
                <a:spcPts val="882"/>
              </a:spcAft>
            </a:pPr>
            <a:r>
              <a:rPr lang="en-US" sz="2200" dirty="0">
                <a:solidFill>
                  <a:schemeClr val="tx1"/>
                </a:solidFill>
              </a:rPr>
              <a:t>Microsoft Identity Manager (MIM) and the </a:t>
            </a:r>
            <a:br>
              <a:rPr lang="en-US" sz="2200" dirty="0">
                <a:solidFill>
                  <a:schemeClr val="tx1"/>
                </a:solidFill>
              </a:rPr>
            </a:br>
            <a:r>
              <a:rPr lang="en-US" sz="2200" dirty="0">
                <a:solidFill>
                  <a:schemeClr val="tx1"/>
                </a:solidFill>
              </a:rPr>
              <a:t>MIM agent for Microsoft Graph.</a:t>
            </a:r>
          </a:p>
          <a:p>
            <a:pPr marL="1005840" lvl="4">
              <a:spcAft>
                <a:spcPts val="882"/>
              </a:spcAft>
            </a:pPr>
            <a:r>
              <a:rPr lang="en-US" sz="2200" dirty="0">
                <a:solidFill>
                  <a:schemeClr val="tx1"/>
                </a:solidFill>
              </a:rPr>
              <a:t>A PowerShell script: a lightweight solution </a:t>
            </a:r>
            <a:br>
              <a:rPr lang="en-US" sz="2200" dirty="0">
                <a:solidFill>
                  <a:schemeClr val="tx1"/>
                </a:solidFill>
              </a:rPr>
            </a:br>
            <a:r>
              <a:rPr lang="en-US" sz="2200" dirty="0">
                <a:solidFill>
                  <a:schemeClr val="tx1"/>
                </a:solidFill>
              </a:rPr>
              <a:t>that does not require MIM.</a:t>
            </a:r>
          </a:p>
        </p:txBody>
      </p:sp>
      <p:pic>
        <p:nvPicPr>
          <p:cNvPr id="2050" name="Picture 2" descr="Diagram of MIM and B2B script solutions including on-premises apps, MIM management agent and Active Directory.">
            <a:extLst>
              <a:ext uri="{FF2B5EF4-FFF2-40B4-BE49-F238E27FC236}">
                <a16:creationId xmlns:a16="http://schemas.microsoft.com/office/drawing/2014/main" id="{9D69D0CA-54AD-4F04-A0A6-83449E060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80099" y="2351314"/>
            <a:ext cx="4542662" cy="4217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8345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Transition operations into an Internet-open model:</a:t>
            </a:r>
          </a:p>
          <a:p>
            <a:pPr lvl="1"/>
            <a:r>
              <a:rPr lang="en-US" sz="2200" dirty="0">
                <a:latin typeface="+mn-lt"/>
              </a:rPr>
              <a:t>support for mobile workforce and integration with business partners,</a:t>
            </a:r>
          </a:p>
          <a:p>
            <a:pPr lvl="1"/>
            <a:r>
              <a:rPr lang="en-US" sz="2200" dirty="0">
                <a:latin typeface="+mn-lt"/>
              </a:rPr>
              <a:t>support for current security and manageability controls</a:t>
            </a:r>
          </a:p>
          <a:p>
            <a:pPr lvl="2"/>
            <a:r>
              <a:rPr lang="en-US" sz="2200" dirty="0">
                <a:latin typeface="+mn-lt"/>
              </a:rPr>
              <a:t>given current dependency on Active Directory and migration to Windows 10 devices, Contoso intends to evaluate Azure Active Directory and Microsoft Intune as identity and management solutions</a:t>
            </a:r>
          </a:p>
          <a:p>
            <a:r>
              <a:rPr lang="en-US" sz="2400" dirty="0">
                <a:latin typeface="+mn-lt"/>
              </a:rPr>
              <a:t>Implement new identity capabilities: </a:t>
            </a:r>
          </a:p>
          <a:p>
            <a:pPr lvl="1"/>
            <a:r>
              <a:rPr lang="en-US" sz="2200" dirty="0">
                <a:latin typeface="+mn-lt"/>
              </a:rPr>
              <a:t>step-up authentication</a:t>
            </a:r>
          </a:p>
          <a:p>
            <a:pPr lvl="1"/>
            <a:r>
              <a:rPr lang="en-US" sz="2200" dirty="0">
                <a:latin typeface="+mn-lt"/>
              </a:rPr>
              <a:t>per-application permissions based on the properties of users' accounts and the state of these users' devices</a:t>
            </a:r>
          </a:p>
          <a:p>
            <a:pPr lvl="1"/>
            <a:r>
              <a:rPr lang="en-US" sz="2200" dirty="0">
                <a:latin typeface="+mn-lt"/>
              </a:rPr>
              <a:t>minimized or even eliminated persistent assignments of privileged roles for identity management (while accounting for break-glass scenarios, allowing for a non-gated emergency use of privileged accounts)</a:t>
            </a:r>
          </a:p>
          <a:p>
            <a:pPr lvl="1"/>
            <a:r>
              <a:rPr lang="en-US" sz="2200" dirty="0">
                <a:latin typeface="+mn-lt"/>
              </a:rPr>
              <a:t>monitoring and auditing of privileged accounts</a:t>
            </a: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B2C</a:t>
            </a:r>
          </a:p>
          <a:p>
            <a:pPr marL="576072" lvl="2">
              <a:spcAft>
                <a:spcPts val="882"/>
              </a:spcAft>
            </a:pPr>
            <a:r>
              <a:rPr lang="en-US" sz="2200" dirty="0">
                <a:solidFill>
                  <a:schemeClr val="tx1"/>
                </a:solidFill>
              </a:rPr>
              <a:t>Allow customers to use their preferred identities to authenticate when accessing apps and APIs offered by your organization:</a:t>
            </a:r>
          </a:p>
          <a:p>
            <a:pPr marL="800169" lvl="3">
              <a:spcAft>
                <a:spcPts val="882"/>
              </a:spcAft>
            </a:pPr>
            <a:r>
              <a:rPr lang="en-US" sz="2200" dirty="0">
                <a:solidFill>
                  <a:schemeClr val="tx1"/>
                </a:solidFill>
              </a:rPr>
              <a:t>Create a B2C Azure AD tenant </a:t>
            </a:r>
            <a:br>
              <a:rPr lang="en-US" sz="2200" dirty="0">
                <a:solidFill>
                  <a:schemeClr val="tx1"/>
                </a:solidFill>
              </a:rPr>
            </a:br>
            <a:r>
              <a:rPr lang="en-US" sz="2200" dirty="0">
                <a:solidFill>
                  <a:schemeClr val="tx1"/>
                </a:solidFill>
              </a:rPr>
              <a:t>separate from the one used by </a:t>
            </a:r>
            <a:br>
              <a:rPr lang="en-US" sz="2200" dirty="0">
                <a:solidFill>
                  <a:schemeClr val="tx1"/>
                </a:solidFill>
              </a:rPr>
            </a:br>
            <a:r>
              <a:rPr lang="en-US" sz="2200" dirty="0">
                <a:solidFill>
                  <a:schemeClr val="tx1"/>
                </a:solidFill>
              </a:rPr>
              <a:t>your organization's users and </a:t>
            </a:r>
            <a:br>
              <a:rPr lang="en-US" sz="2200" dirty="0">
                <a:solidFill>
                  <a:schemeClr val="tx1"/>
                </a:solidFill>
              </a:rPr>
            </a:br>
            <a:r>
              <a:rPr lang="en-US" sz="2200" dirty="0">
                <a:solidFill>
                  <a:schemeClr val="tx1"/>
                </a:solidFill>
              </a:rPr>
              <a:t>apps</a:t>
            </a:r>
          </a:p>
          <a:p>
            <a:pPr marL="800169" lvl="3">
              <a:spcAft>
                <a:spcPts val="882"/>
              </a:spcAft>
            </a:pPr>
            <a:r>
              <a:rPr lang="en-US" sz="2200" dirty="0">
                <a:solidFill>
                  <a:schemeClr val="tx1"/>
                </a:solidFill>
              </a:rPr>
              <a:t>Register apps and APIs in the </a:t>
            </a:r>
            <a:br>
              <a:rPr lang="en-US" sz="2200" dirty="0">
                <a:solidFill>
                  <a:schemeClr val="tx1"/>
                </a:solidFill>
              </a:rPr>
            </a:br>
            <a:r>
              <a:rPr lang="en-US" sz="2200" dirty="0">
                <a:solidFill>
                  <a:schemeClr val="tx1"/>
                </a:solidFill>
              </a:rPr>
              <a:t>B2C tenant to make them </a:t>
            </a:r>
            <a:br>
              <a:rPr lang="en-US" sz="2200" dirty="0">
                <a:solidFill>
                  <a:schemeClr val="tx1"/>
                </a:solidFill>
              </a:rPr>
            </a:br>
            <a:r>
              <a:rPr lang="en-US" sz="2200" dirty="0">
                <a:solidFill>
                  <a:schemeClr val="tx1"/>
                </a:solidFill>
              </a:rPr>
              <a:t>available to customers</a:t>
            </a:r>
          </a:p>
        </p:txBody>
      </p:sp>
      <p:pic>
        <p:nvPicPr>
          <p:cNvPr id="1026" name="Picture 2" descr="Diagram of third-party identities federating to Azure AD B2C">
            <a:extLst>
              <a:ext uri="{FF2B5EF4-FFF2-40B4-BE49-F238E27FC236}">
                <a16:creationId xmlns:a16="http://schemas.microsoft.com/office/drawing/2014/main" id="{B180712A-10B8-4DFD-87BD-482216D0E9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5148" y="2728775"/>
            <a:ext cx="6357815" cy="3839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9715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Our Active Directory domain is using a non-routable domain name. We cannot risk renaming it in order to implement single sign-on with Azure Active Directory.</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Contoso does not have to rename their Active Directory domain in order to integrate with an Azure Active Directory tenant. Such integration is possible regardless of the DNS name of the Active Directory domain. What's important in order to ensure single sign-on experience for Active Directory users accessing cloud-based resources is to ensure that there is a match between the userPrincipalName in Active Directory and Azure AD. This is the Microsoft's recommended approach. </a:t>
            </a:r>
            <a:endParaRPr lang="en-US" sz="2400" dirty="0">
              <a:solidFill>
                <a:schemeClr val="tx1"/>
              </a:solidFill>
              <a:latin typeface="+mn-lt"/>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8" y="1189176"/>
            <a:ext cx="11653523" cy="5554523"/>
          </a:xfrm>
        </p:spPr>
        <p:txBody>
          <a:bodyPr>
            <a:normAutofit/>
          </a:bodyPr>
          <a:lstStyle/>
          <a:p>
            <a:pPr marL="0" indent="0">
              <a:buNone/>
            </a:pPr>
            <a:r>
              <a:rPr lang="en-US" sz="2400" dirty="0">
                <a:latin typeface="+mn-lt"/>
              </a:rPr>
              <a:t>We have heard that it is not possible to run simultaneously multiple instance of Azure AD Connect. All identity services components in our environment must provide resiliency and support failover.</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While Azure AD Connect cannot operate in the active/active mode, it is possible to setup an additional server hosting the sync engine operating in the staging mode. In this mode, the sync engine imports and synchronizes data the same way as the active instance, but it does not export anything to Azure AD or AD. Password sync and password writeback features of Azure AD Connect are disabled while in staging mode. Since a server in the staging mode continues to receive changes from Active Directory and Azure AD, it can quickly take over the responsibilities of a failed active server. The switch involves simply re-running the Azure AD Connect installation wizard. </a:t>
            </a:r>
            <a:endParaRPr lang="en-US" sz="2400" dirty="0">
              <a:solidFill>
                <a:schemeClr val="tx1"/>
              </a:solidFill>
              <a:latin typeface="+mn-lt"/>
            </a:endParaRPr>
          </a:p>
        </p:txBody>
      </p:sp>
    </p:spTree>
    <p:extLst>
      <p:ext uri="{BB962C8B-B14F-4D97-AF65-F5344CB8AC3E}">
        <p14:creationId xmlns:p14="http://schemas.microsoft.com/office/powerpoint/2010/main" val="17566045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If we decide to integrate our Active Directory environment with Azure Active Directory, this must be performed in stages. This is likely to be complex, considering that users in each stage would be members of different Active Directory groups and their accounts might reside in different Active Directory organizational units.</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Azure AD Connect supports a number of different filtering options that determine the scope of synchronized Active Directory objects. While organizational unit based filtering is the most straightforward to configure option, the scope can be based on a value of individual Active Directory attributes, which offers object-level granularity. </a:t>
            </a:r>
            <a:endParaRPr lang="en-US" sz="2400" dirty="0">
              <a:solidFill>
                <a:schemeClr val="tx1"/>
              </a:solidFill>
              <a:latin typeface="+mn-lt"/>
            </a:endParaRPr>
          </a:p>
        </p:txBody>
      </p:sp>
    </p:spTree>
    <p:extLst>
      <p:ext uri="{BB962C8B-B14F-4D97-AF65-F5344CB8AC3E}">
        <p14:creationId xmlns:p14="http://schemas.microsoft.com/office/powerpoint/2010/main" val="42535549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Synchronizing our Active Directory accounts with Azure AD accounts makes the former vulnerable to malicious or accidental lockouts that affect the latter. This would effectively expose our on-premises environment to external attacks.</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Azure AD offers the Smart Lockout functionality, which can be integrated with hybrid deployments, using password hash sync or pass-through authentication to protect on-premises Active Directory accounts from being locked out by attackers. By setting smart lockout policies in Azure AD appropriately, attacks can be filtered out before they reach on-premises Active Directory.</a:t>
            </a:r>
            <a:endParaRPr lang="en-US" sz="2400" dirty="0">
              <a:solidFill>
                <a:schemeClr val="tx1"/>
              </a:solidFill>
              <a:latin typeface="+mn-lt"/>
            </a:endParaRPr>
          </a:p>
        </p:txBody>
      </p:sp>
    </p:spTree>
    <p:extLst>
      <p:ext uri="{BB962C8B-B14F-4D97-AF65-F5344CB8AC3E}">
        <p14:creationId xmlns:p14="http://schemas.microsoft.com/office/powerpoint/2010/main" val="26195833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825987"/>
          </a:xfrm>
        </p:spPr>
        <p:txBody>
          <a:bodyPr>
            <a:normAutofit/>
          </a:bodyPr>
          <a:lstStyle/>
          <a:p>
            <a:pPr marL="0" indent="0">
              <a:buNone/>
            </a:pPr>
            <a:r>
              <a:rPr lang="en-US" sz="2400" dirty="0">
                <a:latin typeface="+mn-lt"/>
              </a:rPr>
              <a:t>A number of critical web applications running in our on-premises environment rely on Kerberos-based Windows Integrated Authentication. Microsoft states that Azure Active Directory does not support Kerberos. Doesn't this mean that remote users authenticating to Azure Active Directory and our business partners will not be able to properly authenticate and access these applications?</a:t>
            </a:r>
            <a:endParaRPr lang="en-US" sz="2400" dirty="0">
              <a:solidFill>
                <a:schemeClr val="tx1"/>
              </a:solidFill>
              <a:latin typeface="+mn-lt"/>
            </a:endParaRPr>
          </a:p>
          <a:p>
            <a:pPr marL="0" indent="0">
              <a:spcAft>
                <a:spcPts val="882"/>
              </a:spcAft>
              <a:buNone/>
            </a:pPr>
            <a:endParaRPr lang="en-US" sz="1100" dirty="0">
              <a:solidFill>
                <a:schemeClr val="tx1"/>
              </a:solidFill>
              <a:latin typeface="+mn-lt"/>
            </a:endParaRPr>
          </a:p>
          <a:p>
            <a:pPr marL="0" indent="0">
              <a:spcAft>
                <a:spcPts val="882"/>
              </a:spcAft>
              <a:buNone/>
            </a:pPr>
            <a:r>
              <a:rPr lang="en-US" sz="2800" b="1" dirty="0">
                <a:latin typeface="+mn-lt"/>
              </a:rPr>
              <a:t>Potential Answer:</a:t>
            </a:r>
            <a:r>
              <a:rPr lang="en-US" sz="3000" dirty="0">
                <a:latin typeface="+mn-lt"/>
              </a:rPr>
              <a:t> </a:t>
            </a:r>
          </a:p>
          <a:p>
            <a:pPr marL="0" indent="0">
              <a:spcAft>
                <a:spcPts val="882"/>
              </a:spcAft>
              <a:buNone/>
            </a:pPr>
            <a:r>
              <a:rPr lang="en-US" sz="2400" dirty="0">
                <a:latin typeface="+mn-lt"/>
              </a:rPr>
              <a:t>Azure AD provides the ability to access to on-premises web applications by relying on Azure AD Application Proxy via an external URL or an internal application portal. Azure AD Application Proxy offers a single sign-on experience and consistent user interface regardless of the location of the target app. For example, Application Proxy can facilitate access to on-premises line of business (LOB) applications, Office 365, or any other SaaS-based application integrated with Azure AD. This eliminates the need for VPN infrastructure and integrates with other Azure AD features, such as Conditional Access and Multi-Factor Authentication.</a:t>
            </a:r>
            <a:r>
              <a:rPr lang="en-US" sz="2800" dirty="0">
                <a:latin typeface="+mn-lt"/>
              </a:rPr>
              <a:t> </a:t>
            </a:r>
            <a:endParaRPr lang="en-US" sz="2800" dirty="0">
              <a:solidFill>
                <a:schemeClr val="tx1"/>
              </a:solidFill>
              <a:latin typeface="+mn-lt"/>
            </a:endParaRPr>
          </a:p>
        </p:txBody>
      </p:sp>
    </p:spTree>
    <p:extLst>
      <p:ext uri="{BB962C8B-B14F-4D97-AF65-F5344CB8AC3E}">
        <p14:creationId xmlns:p14="http://schemas.microsoft.com/office/powerpoint/2010/main" val="751480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4934037"/>
          </a:xfrm>
        </p:spPr>
        <p:txBody>
          <a:bodyPr>
            <a:normAutofit/>
          </a:bodyPr>
          <a:lstStyle/>
          <a:p>
            <a:pPr marL="0" indent="0">
              <a:spcAft>
                <a:spcPts val="882"/>
              </a:spcAft>
              <a:buNone/>
            </a:pPr>
            <a:r>
              <a:rPr lang="en-US" sz="2800" dirty="0">
                <a:solidFill>
                  <a:schemeClr val="tx1"/>
                </a:solidFill>
                <a:latin typeface="+mn-lt"/>
              </a:rPr>
              <a:t>"Azure AD offers a wide range of new opportunities that will allow us to extend our identity and access management far beyond our existing on-premises Active Directory environment, facilitating support for our remote users and providing secure and easy to manage integration platform for our business partners and customers."</a:t>
            </a:r>
          </a:p>
          <a:p>
            <a:pPr marL="0" indent="0">
              <a:spcAft>
                <a:spcPts val="882"/>
              </a:spcAft>
              <a:buNone/>
            </a:pPr>
            <a:endParaRPr lang="en-US" sz="3200" dirty="0">
              <a:solidFill>
                <a:schemeClr val="tx1"/>
              </a:solidFill>
              <a:latin typeface="+mn-lt"/>
            </a:endParaRPr>
          </a:p>
          <a:p>
            <a:pPr marL="0" indent="0">
              <a:spcAft>
                <a:spcPts val="882"/>
              </a:spcAft>
              <a:buNone/>
            </a:pPr>
            <a:r>
              <a:rPr lang="en-US" sz="3200" dirty="0">
                <a:solidFill>
                  <a:schemeClr val="tx1"/>
                </a:solidFill>
                <a:latin typeface="+mn-lt"/>
              </a:rPr>
              <a:t>---Andrew Cross, CIO, Contoso</a:t>
            </a: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4815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Minimize the use of passwords in lieu of more secure authentication methods.</a:t>
            </a:r>
          </a:p>
          <a:p>
            <a:r>
              <a:rPr lang="en-US" sz="2400" dirty="0">
                <a:latin typeface="+mn-lt"/>
              </a:rPr>
              <a:t>In situations where passwords are required, users should also be able to both change and reset them without having to rely on HelpDesk services. </a:t>
            </a:r>
          </a:p>
          <a:p>
            <a:r>
              <a:rPr lang="en-US" sz="2400" dirty="0">
                <a:latin typeface="+mn-lt"/>
              </a:rPr>
              <a:t>Honor any on-premises Active Directory user account restrictions and settings:</a:t>
            </a:r>
          </a:p>
          <a:p>
            <a:pPr lvl="1"/>
            <a:r>
              <a:rPr lang="en-US" sz="2200" dirty="0"/>
              <a:t>a</a:t>
            </a:r>
            <a:r>
              <a:rPr lang="en-US" sz="2200" dirty="0">
                <a:latin typeface="+mn-lt"/>
              </a:rPr>
              <a:t>llowed sign-in hours</a:t>
            </a:r>
          </a:p>
          <a:p>
            <a:pPr lvl="1"/>
            <a:r>
              <a:rPr lang="en-US" sz="2200" dirty="0"/>
              <a:t>expired accounts</a:t>
            </a:r>
            <a:r>
              <a:rPr lang="en-US" sz="2200" dirty="0">
                <a:latin typeface="+mn-lt"/>
              </a:rPr>
              <a:t> </a:t>
            </a:r>
          </a:p>
          <a:p>
            <a:r>
              <a:rPr lang="en-US" sz="2400" dirty="0">
                <a:latin typeface="+mn-lt"/>
              </a:rPr>
              <a:t>Preserve existing Active Directory password policies:</a:t>
            </a:r>
          </a:p>
          <a:p>
            <a:pPr lvl="1"/>
            <a:r>
              <a:rPr lang="en-US" sz="2200" dirty="0">
                <a:latin typeface="+mn-lt"/>
              </a:rPr>
              <a:t>In addition, Information Security wants to prevent the use of common terms in passwords</a:t>
            </a:r>
          </a:p>
          <a:p>
            <a:r>
              <a:rPr lang="en-US" sz="2400" dirty="0">
                <a:latin typeface="+mn-lt"/>
              </a:rPr>
              <a:t>Optimize end-user experience, especially in environment where users might be using several different devices. </a:t>
            </a:r>
          </a:p>
          <a:p>
            <a:pPr lvl="1"/>
            <a:r>
              <a:rPr lang="en-US" sz="2200" dirty="0">
                <a:latin typeface="+mn-lt"/>
              </a:rPr>
              <a:t>User-defined settings, such as accessibility or app customization should be automatically synchronized across all devices.</a:t>
            </a:r>
          </a:p>
        </p:txBody>
      </p:sp>
    </p:spTree>
    <p:extLst>
      <p:ext uri="{BB962C8B-B14F-4D97-AF65-F5344CB8AC3E}">
        <p14:creationId xmlns:p14="http://schemas.microsoft.com/office/powerpoint/2010/main" val="2924637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r>
              <a:rPr lang="en-US" sz="4800" dirty="0">
                <a:solidFill>
                  <a:schemeClr val="tx1"/>
                </a:solidFill>
              </a:rPr>
              <a:t>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Expand customer base through partnership with other financial institutions:</a:t>
            </a:r>
          </a:p>
          <a:p>
            <a:pPr lvl="1"/>
            <a:r>
              <a:rPr lang="en-US" sz="2400" dirty="0"/>
              <a:t>Contoso established business relationship with Fabrikam</a:t>
            </a:r>
          </a:p>
          <a:p>
            <a:pPr lvl="1"/>
            <a:r>
              <a:rPr lang="en-US" sz="2400" dirty="0"/>
              <a:t>Fabrikam manages an extensive portfolio of mortgage related products </a:t>
            </a:r>
          </a:p>
          <a:p>
            <a:pPr lvl="1"/>
            <a:r>
              <a:rPr lang="en-US" sz="2400" dirty="0"/>
              <a:t>Contoso intends to provide Fabrikam with access to its internal WIA-based web applications to facilitate integration with the existing Fabrikam's products</a:t>
            </a:r>
          </a:p>
          <a:p>
            <a:pPr lvl="1"/>
            <a:r>
              <a:rPr lang="en-US" sz="2400" dirty="0"/>
              <a:t>Fabrikam has already moved its operations almost entirely to Azure</a:t>
            </a:r>
            <a:endParaRPr lang="en-US" sz="2400" dirty="0">
              <a:latin typeface="+mn-lt"/>
            </a:endParaRPr>
          </a:p>
          <a:p>
            <a:r>
              <a:rPr lang="en-US" sz="2400" dirty="0">
                <a:latin typeface="+mn-lt"/>
              </a:rPr>
              <a:t>Provide direct access to its services to external clients:</a:t>
            </a:r>
          </a:p>
          <a:p>
            <a:pPr lvl="1"/>
            <a:r>
              <a:rPr lang="en-US" sz="2200" dirty="0">
                <a:latin typeface="+mn-lt"/>
              </a:rPr>
              <a:t>Contoso started developing web and mobile client apps </a:t>
            </a:r>
          </a:p>
          <a:p>
            <a:pPr lvl="1"/>
            <a:r>
              <a:rPr lang="en-US" sz="2200" dirty="0">
                <a:latin typeface="+mn-lt"/>
              </a:rPr>
              <a:t>The effort of managing customer identities should be minimized</a:t>
            </a:r>
          </a:p>
        </p:txBody>
      </p:sp>
    </p:spTree>
    <p:extLst>
      <p:ext uri="{BB962C8B-B14F-4D97-AF65-F5344CB8AC3E}">
        <p14:creationId xmlns:p14="http://schemas.microsoft.com/office/powerpoint/2010/main" val="39057135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r>
              <a:rPr lang="en-US" sz="4800" dirty="0">
                <a:solidFill>
                  <a:schemeClr val="tx1"/>
                </a:solidFill>
              </a:rPr>
              <a:t>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Maximize resiliency and SLAs</a:t>
            </a:r>
          </a:p>
          <a:p>
            <a:pPr lvl="1"/>
            <a:r>
              <a:rPr lang="en-US" sz="2200" dirty="0">
                <a:latin typeface="+mn-lt"/>
              </a:rPr>
              <a:t>Emphasized by the management team of Contoso, including its CIO, Andrew Cross </a:t>
            </a:r>
          </a:p>
          <a:p>
            <a:r>
              <a:rPr lang="en-US" sz="2400" dirty="0">
                <a:latin typeface="+mn-lt"/>
              </a:rPr>
              <a:t>Minimize infrastructure requirements</a:t>
            </a:r>
          </a:p>
        </p:txBody>
      </p:sp>
    </p:spTree>
    <p:extLst>
      <p:ext uri="{BB962C8B-B14F-4D97-AF65-F5344CB8AC3E}">
        <p14:creationId xmlns:p14="http://schemas.microsoft.com/office/powerpoint/2010/main" val="6490797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1_Windows Azure">
  <a:themeElements>
    <a:clrScheme name="STB Template Blue">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4.xml><?xml version="1.0" encoding="utf-8"?>
<a:theme xmlns:a="http://schemas.openxmlformats.org/drawingml/2006/main" name="1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5.xml><?xml version="1.0" encoding="utf-8"?>
<a:theme xmlns:a="http://schemas.openxmlformats.org/drawingml/2006/main" name="2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5480</Words>
  <Application>Microsoft Macintosh PowerPoint</Application>
  <PresentationFormat>Widescreen</PresentationFormat>
  <Paragraphs>570</Paragraphs>
  <Slides>67</Slides>
  <Notes>66</Notes>
  <HiddenSlides>0</HiddenSlides>
  <MMClips>0</MMClips>
  <ScaleCrop>false</ScaleCrop>
  <HeadingPairs>
    <vt:vector size="6" baseType="variant">
      <vt:variant>
        <vt:lpstr>Fonts Used</vt:lpstr>
      </vt:variant>
      <vt:variant>
        <vt:i4>8</vt:i4>
      </vt:variant>
      <vt:variant>
        <vt:lpstr>Theme</vt:lpstr>
      </vt:variant>
      <vt:variant>
        <vt:i4>5</vt:i4>
      </vt:variant>
      <vt:variant>
        <vt:lpstr>Slide Titles</vt:lpstr>
      </vt:variant>
      <vt:variant>
        <vt:i4>67</vt:i4>
      </vt:variant>
    </vt:vector>
  </HeadingPairs>
  <TitlesOfParts>
    <vt:vector size="80" baseType="lpstr">
      <vt:lpstr>Arial</vt:lpstr>
      <vt:lpstr>Calibri</vt:lpstr>
      <vt:lpstr>Consolas</vt:lpstr>
      <vt:lpstr>Segoe Pro Light</vt:lpstr>
      <vt:lpstr>Segoe UI</vt:lpstr>
      <vt:lpstr>Segoe UI Light</vt:lpstr>
      <vt:lpstr>Segoe UI Semilight</vt:lpstr>
      <vt:lpstr>Wingdings</vt:lpstr>
      <vt:lpstr>Server and Cloud 2013</vt:lpstr>
      <vt:lpstr>1_Windows Azure</vt:lpstr>
      <vt:lpstr>C+E Readiness Template</vt:lpstr>
      <vt:lpstr>1_C+E Readiness Template</vt:lpstr>
      <vt:lpstr>2_C+E Readiness Template</vt:lpstr>
      <vt:lpstr>Identity</vt:lpstr>
      <vt:lpstr>Abstract and learning objectives</vt:lpstr>
      <vt:lpstr>Step 1: Review the customer case study</vt:lpstr>
      <vt:lpstr>Customer situation: Contoso </vt:lpstr>
      <vt:lpstr>Current environment: Contoso </vt:lpstr>
      <vt:lpstr>Customer objectives </vt:lpstr>
      <vt:lpstr>Customer objectives (continued) </vt:lpstr>
      <vt:lpstr>Customer objectives (continued) </vt:lpstr>
      <vt:lpstr>Customer objectives (continued) </vt:lpstr>
      <vt:lpstr>Customer needs </vt:lpstr>
      <vt:lpstr>Customer needs (continued) </vt:lpstr>
      <vt:lpstr>Customer objections </vt:lpstr>
      <vt:lpstr>Customer objections (continued) </vt:lpstr>
      <vt:lpstr>Common scenarios </vt:lpstr>
      <vt:lpstr>Common scenarios </vt:lpstr>
      <vt:lpstr>Common scenarios </vt:lpstr>
      <vt:lpstr>Common scenarios </vt:lpstr>
      <vt:lpstr>Requirements recap </vt:lpstr>
      <vt:lpstr>Requirements recap (continued) </vt:lpstr>
      <vt:lpstr>Preferred solution (high-level design)</vt:lpstr>
      <vt:lpstr>Preferred solution (Azure AD) </vt:lpstr>
      <vt:lpstr>Preferred solution (Azure AD B2B and B2C) </vt:lpstr>
      <vt:lpstr>Preferred solution (prerequisites) </vt:lpstr>
      <vt:lpstr>Preferred solution (authentication method) </vt:lpstr>
      <vt:lpstr>Preferred solution (Windows Hello for Business)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Assessing resiliency of a hybrid identity solution </vt:lpstr>
      <vt:lpstr>Assessing resiliency of a hybrid identity solution </vt:lpstr>
      <vt:lpstr>Assessing resiliency of a hybrid identity solution </vt:lpstr>
      <vt:lpstr>Assessing resiliency of a hybrid identity solution </vt:lpstr>
      <vt:lpstr>Assessing resiliency of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Optimizing authentication configuration </vt:lpstr>
      <vt:lpstr>Optimizing authentication configuration </vt:lpstr>
      <vt:lpstr>Optimizing authentication configuration </vt:lpstr>
      <vt:lpstr>Optimizing authorization configuration </vt:lpstr>
      <vt:lpstr>Optimizing access control and management </vt:lpstr>
      <vt:lpstr>Optimizing access control and management </vt:lpstr>
      <vt:lpstr>Optimizing access control and management </vt:lpstr>
      <vt:lpstr>Optimizing access control and management </vt:lpstr>
      <vt:lpstr>Optimizing access control and management </vt:lpstr>
      <vt:lpstr>Optimizing access control and management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modified xsi:type="dcterms:W3CDTF">2021-03-30T06:39:22Z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hopero@microsoft.com</vt:lpwstr>
  </property>
  <property fmtid="{D5CDD505-2E9C-101B-9397-08002B2CF9AE}" pid="5" name="MSIP_Label_f42aa342-8706-4288-bd11-ebb85995028c_SetDate">
    <vt:lpwstr>2018-06-29T17:09:24.2024781Z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